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85" r:id="rId1"/>
  </p:sldMasterIdLst>
  <p:notesMasterIdLst>
    <p:notesMasterId r:id="rId94"/>
  </p:notesMasterIdLst>
  <p:handoutMasterIdLst>
    <p:handoutMasterId r:id="rId95"/>
  </p:handoutMasterIdLst>
  <p:sldIdLst>
    <p:sldId id="256" r:id="rId2"/>
    <p:sldId id="673" r:id="rId3"/>
    <p:sldId id="677" r:id="rId4"/>
    <p:sldId id="676" r:id="rId5"/>
    <p:sldId id="675" r:id="rId6"/>
    <p:sldId id="674" r:id="rId7"/>
    <p:sldId id="678" r:id="rId8"/>
    <p:sldId id="605" r:id="rId9"/>
    <p:sldId id="606" r:id="rId10"/>
    <p:sldId id="607" r:id="rId11"/>
    <p:sldId id="608" r:id="rId12"/>
    <p:sldId id="609" r:id="rId13"/>
    <p:sldId id="610" r:id="rId14"/>
    <p:sldId id="611" r:id="rId15"/>
    <p:sldId id="441" r:id="rId16"/>
    <p:sldId id="592" r:id="rId17"/>
    <p:sldId id="594" r:id="rId18"/>
    <p:sldId id="595" r:id="rId19"/>
    <p:sldId id="612" r:id="rId20"/>
    <p:sldId id="590" r:id="rId21"/>
    <p:sldId id="591" r:id="rId22"/>
    <p:sldId id="613" r:id="rId23"/>
    <p:sldId id="582" r:id="rId24"/>
    <p:sldId id="692" r:id="rId25"/>
    <p:sldId id="693" r:id="rId26"/>
    <p:sldId id="694" r:id="rId27"/>
    <p:sldId id="695" r:id="rId28"/>
    <p:sldId id="696" r:id="rId29"/>
    <p:sldId id="697" r:id="rId30"/>
    <p:sldId id="658" r:id="rId31"/>
    <p:sldId id="262" r:id="rId32"/>
    <p:sldId id="319" r:id="rId33"/>
    <p:sldId id="659" r:id="rId34"/>
    <p:sldId id="662" r:id="rId35"/>
    <p:sldId id="663" r:id="rId36"/>
    <p:sldId id="664" r:id="rId37"/>
    <p:sldId id="665" r:id="rId38"/>
    <p:sldId id="666" r:id="rId39"/>
    <p:sldId id="667" r:id="rId40"/>
    <p:sldId id="668" r:id="rId41"/>
    <p:sldId id="669" r:id="rId42"/>
    <p:sldId id="670" r:id="rId43"/>
    <p:sldId id="671" r:id="rId44"/>
    <p:sldId id="614" r:id="rId45"/>
    <p:sldId id="615" r:id="rId46"/>
    <p:sldId id="632" r:id="rId47"/>
    <p:sldId id="633" r:id="rId48"/>
    <p:sldId id="679" r:id="rId49"/>
    <p:sldId id="698" r:id="rId50"/>
    <p:sldId id="699" r:id="rId51"/>
    <p:sldId id="619" r:id="rId52"/>
    <p:sldId id="620" r:id="rId53"/>
    <p:sldId id="621" r:id="rId54"/>
    <p:sldId id="622" r:id="rId55"/>
    <p:sldId id="623" r:id="rId56"/>
    <p:sldId id="624" r:id="rId57"/>
    <p:sldId id="625" r:id="rId58"/>
    <p:sldId id="626" r:id="rId59"/>
    <p:sldId id="627" r:id="rId60"/>
    <p:sldId id="628" r:id="rId61"/>
    <p:sldId id="629" r:id="rId62"/>
    <p:sldId id="630" r:id="rId63"/>
    <p:sldId id="631" r:id="rId64"/>
    <p:sldId id="635" r:id="rId65"/>
    <p:sldId id="636" r:id="rId66"/>
    <p:sldId id="637" r:id="rId67"/>
    <p:sldId id="638" r:id="rId68"/>
    <p:sldId id="639" r:id="rId69"/>
    <p:sldId id="641" r:id="rId70"/>
    <p:sldId id="642" r:id="rId71"/>
    <p:sldId id="643" r:id="rId72"/>
    <p:sldId id="684" r:id="rId73"/>
    <p:sldId id="685" r:id="rId74"/>
    <p:sldId id="686" r:id="rId75"/>
    <p:sldId id="687" r:id="rId76"/>
    <p:sldId id="644" r:id="rId77"/>
    <p:sldId id="646" r:id="rId78"/>
    <p:sldId id="648" r:id="rId79"/>
    <p:sldId id="651" r:id="rId80"/>
    <p:sldId id="652" r:id="rId81"/>
    <p:sldId id="688" r:id="rId82"/>
    <p:sldId id="509" r:id="rId83"/>
    <p:sldId id="672" r:id="rId84"/>
    <p:sldId id="513" r:id="rId85"/>
    <p:sldId id="532" r:id="rId86"/>
    <p:sldId id="565" r:id="rId87"/>
    <p:sldId id="533" r:id="rId88"/>
    <p:sldId id="514" r:id="rId89"/>
    <p:sldId id="516" r:id="rId90"/>
    <p:sldId id="515" r:id="rId91"/>
    <p:sldId id="700" r:id="rId92"/>
    <p:sldId id="701" r:id="rId9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75144" autoAdjust="0"/>
  </p:normalViewPr>
  <p:slideViewPr>
    <p:cSldViewPr>
      <p:cViewPr varScale="1">
        <p:scale>
          <a:sx n="40" d="100"/>
          <a:sy n="40" d="100"/>
        </p:scale>
        <p:origin x="864" y="25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38475" cy="4651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87043" name="Rectangle 3"/>
          <p:cNvSpPr>
            <a:spLocks noGrp="1" noChangeArrowheads="1"/>
          </p:cNvSpPr>
          <p:nvPr>
            <p:ph type="dt" sz="quarter" idx="1"/>
          </p:nvPr>
        </p:nvSpPr>
        <p:spPr bwMode="auto">
          <a:xfrm>
            <a:off x="3971925" y="0"/>
            <a:ext cx="3038475" cy="465138"/>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87044" name="Rectangle 4"/>
          <p:cNvSpPr>
            <a:spLocks noGrp="1" noChangeArrowheads="1"/>
          </p:cNvSpPr>
          <p:nvPr>
            <p:ph type="ftr" sz="quarter" idx="2"/>
          </p:nvPr>
        </p:nvSpPr>
        <p:spPr bwMode="auto">
          <a:xfrm>
            <a:off x="0" y="8831263"/>
            <a:ext cx="3038475" cy="4651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87045" name="Rectangle 5"/>
          <p:cNvSpPr>
            <a:spLocks noGrp="1" noChangeArrowheads="1"/>
          </p:cNvSpPr>
          <p:nvPr>
            <p:ph type="sldNum" sz="quarter" idx="3"/>
          </p:nvPr>
        </p:nvSpPr>
        <p:spPr bwMode="auto">
          <a:xfrm>
            <a:off x="3971925" y="8831263"/>
            <a:ext cx="3038475" cy="465137"/>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333A11B4-A3E6-4784-B894-EF2B092C1BDB}" type="slidenum">
              <a:rPr lang="en-US" altLang="en-US"/>
              <a:pPr>
                <a:defRPr/>
              </a:pPr>
              <a:t>‹#›</a:t>
            </a:fld>
            <a:endParaRPr lang="en-US" altLang="en-US"/>
          </a:p>
        </p:txBody>
      </p:sp>
    </p:spTree>
    <p:extLst>
      <p:ext uri="{BB962C8B-B14F-4D97-AF65-F5344CB8AC3E}">
        <p14:creationId xmlns:p14="http://schemas.microsoft.com/office/powerpoint/2010/main" val="3799638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20480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0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20480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AC2DEFBA-3248-4575-BAF8-C9CEF931B2E0}" type="slidenum">
              <a:rPr lang="en-US" altLang="en-US"/>
              <a:pPr>
                <a:defRPr/>
              </a:pPr>
              <a:t>‹#›</a:t>
            </a:fld>
            <a:endParaRPr lang="en-US" altLang="en-US"/>
          </a:p>
        </p:txBody>
      </p:sp>
    </p:spTree>
    <p:extLst>
      <p:ext uri="{BB962C8B-B14F-4D97-AF65-F5344CB8AC3E}">
        <p14:creationId xmlns:p14="http://schemas.microsoft.com/office/powerpoint/2010/main" val="4617796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90C0A6-45C4-495A-9320-6BA7E0A5D916}" type="slidenum">
              <a:rPr lang="en-US" altLang="en-US" smtClean="0"/>
              <a:pPr>
                <a:spcBef>
                  <a:spcPct val="0"/>
                </a:spcBef>
              </a:pPr>
              <a:t>1</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0724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5B7EB8-AE30-4C9E-ABAD-64D7C7EA085F}" type="slidenum">
              <a:rPr lang="en-US" altLang="en-US" smtClean="0">
                <a:solidFill>
                  <a:srgbClr val="000000"/>
                </a:solidFill>
                <a:latin typeface="Times New Roman" panose="02020603050405020304" pitchFamily="18" charset="0"/>
              </a:rPr>
              <a:pPr/>
              <a:t>19</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6786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55C8DC-7A8D-4849-BE23-FE5027541C63}" type="slidenum">
              <a:rPr lang="en-US" altLang="en-US" smtClean="0">
                <a:latin typeface="Times New Roman" panose="02020603050405020304" pitchFamily="18" charset="0"/>
              </a:rPr>
              <a:pPr/>
              <a:t>72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3431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Some were never audited</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34B2B4-6624-4D24-9625-C062810E9805}" type="slidenum">
              <a:rPr lang="en-US" altLang="en-US" smtClean="0">
                <a:latin typeface="Times New Roman" panose="02020603050405020304" pitchFamily="18" charset="0"/>
              </a:rPr>
              <a:pPr/>
              <a:t>73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7560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Never months</a:t>
            </a:r>
          </a:p>
          <a:p>
            <a:endParaRPr lang="en-US" alt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CB880E-D6E9-4E2E-A45F-E01AABE01CDF}" type="slidenum">
              <a:rPr lang="en-US" altLang="en-US" smtClean="0">
                <a:latin typeface="Times New Roman" panose="02020603050405020304" pitchFamily="18" charset="0"/>
              </a:rPr>
              <a:pPr/>
              <a:t>74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85836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Only six things! Sounds easy right?</a:t>
            </a:r>
          </a:p>
          <a:p>
            <a:pPr marL="228600" indent="-228600">
              <a:buFontTx/>
              <a:buAutoNum type="arabicParenR"/>
              <a:defRPr/>
            </a:pPr>
            <a:r>
              <a:rPr lang="en-US" dirty="0"/>
              <a:t>Read the Guidelines</a:t>
            </a:r>
            <a:endParaRPr lang="en-US" dirty="0">
              <a:latin typeface="Arial" panose="020B0604020202020204" pitchFamily="34" charset="0"/>
              <a:cs typeface="Arial" panose="020B0604020202020204" pitchFamily="34" charset="0"/>
            </a:endParaRPr>
          </a:p>
          <a:p>
            <a:pPr marL="228600" indent="-228600">
              <a:buFontTx/>
              <a:buAutoNum type="arabicParenR"/>
              <a:defRPr/>
            </a:pPr>
            <a:r>
              <a:rPr lang="en-US" dirty="0">
                <a:latin typeface="Arial" panose="020B0604020202020204" pitchFamily="34" charset="0"/>
                <a:cs typeface="Arial" panose="020B0604020202020204" pitchFamily="34" charset="0"/>
              </a:rPr>
              <a:t>Assign staff and schedule with client</a:t>
            </a:r>
          </a:p>
          <a:p>
            <a:pPr marL="228600" indent="-228600">
              <a:buFontTx/>
              <a:buAutoNum type="arabicParenR"/>
              <a:defRPr/>
            </a:pPr>
            <a:r>
              <a:rPr lang="en-US" dirty="0">
                <a:latin typeface="Arial" panose="020B0604020202020204" pitchFamily="34" charset="0"/>
                <a:cs typeface="Arial" panose="020B0604020202020204" pitchFamily="34" charset="0"/>
              </a:rPr>
              <a:t>Document internal controls, prepare walkthroughs and tests of controls</a:t>
            </a:r>
          </a:p>
          <a:p>
            <a:pPr marL="228600" indent="-228600">
              <a:buFontTx/>
              <a:buAutoNum type="arabicParenR"/>
              <a:defRPr/>
            </a:pPr>
            <a:r>
              <a:rPr lang="en-US" dirty="0">
                <a:latin typeface="Arial" panose="020B0604020202020204" pitchFamily="34" charset="0"/>
                <a:cs typeface="Arial" panose="020B0604020202020204" pitchFamily="34" charset="0"/>
              </a:rPr>
              <a:t>Obtain sufficient evidence (BIG ONE); see upcoming slides</a:t>
            </a:r>
          </a:p>
          <a:p>
            <a:pPr marL="228600" indent="-228600">
              <a:buFontTx/>
              <a:buAutoNum type="arabicParenR"/>
              <a:defRPr/>
            </a:pPr>
            <a:r>
              <a:rPr lang="en-US" dirty="0">
                <a:latin typeface="Arial" panose="020B0604020202020204" pitchFamily="34" charset="0"/>
                <a:cs typeface="Arial" panose="020B0604020202020204" pitchFamily="34" charset="0"/>
              </a:rPr>
              <a:t>Consider what has happened after year end that could have an impact on the CMH’s compliance</a:t>
            </a:r>
          </a:p>
          <a:p>
            <a:pPr marL="228600" indent="-228600">
              <a:buFontTx/>
              <a:buAutoNum type="arabicParenR"/>
              <a:defRPr/>
            </a:pPr>
            <a:r>
              <a:rPr lang="en-US" dirty="0">
                <a:latin typeface="Arial" panose="020B0604020202020204" pitchFamily="34" charset="0"/>
                <a:cs typeface="Arial" panose="020B0604020202020204" pitchFamily="34" charset="0"/>
              </a:rPr>
              <a:t>Issue opinion and examined schedules</a:t>
            </a:r>
            <a:endParaRPr lang="en-US" dirty="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CBC5EF-DD41-4426-B925-AD6F19BEFE09}" type="slidenum">
              <a:rPr lang="en-US" altLang="en-US" smtClean="0">
                <a:latin typeface="Times New Roman" panose="02020603050405020304" pitchFamily="18" charset="0"/>
              </a:rPr>
              <a:pPr/>
              <a:t>75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0692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51"/>
              <a:chOff x="-3" y="1562"/>
              <a:chExt cx="5763" cy="651"/>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326902 h 317"/>
                  <a:gd name="T4" fmla="*/ 624 w 624"/>
                  <a:gd name="T5" fmla="*/ 32690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347720 h 317"/>
                  <a:gd name="T4" fmla="*/ 624 w 624"/>
                  <a:gd name="T5" fmla="*/ 3477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p:cNvSpPr>
                <a:spLocks/>
              </p:cNvSpPr>
              <p:nvPr/>
            </p:nvSpPr>
            <p:spPr bwMode="ltGray">
              <a:xfrm rot="-5400000">
                <a:off x="-58" y="1766"/>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42 h 317"/>
                  <a:gd name="T4" fmla="*/ 624 w 624"/>
                  <a:gd name="T5" fmla="*/ 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344953 h 272"/>
                  <a:gd name="T4" fmla="*/ 240 w 624"/>
                  <a:gd name="T5" fmla="*/ 304536 h 272"/>
                  <a:gd name="T6" fmla="*/ 624 w 624"/>
                  <a:gd name="T7" fmla="*/ 34495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p:cNvSpPr>
                <a:spLocks/>
              </p:cNvSpPr>
              <p:nvPr/>
            </p:nvSpPr>
            <p:spPr bwMode="ltGray">
              <a:xfrm rot="-5400000">
                <a:off x="154" y="1740"/>
                <a:ext cx="632" cy="315"/>
              </a:xfrm>
              <a:custGeom>
                <a:avLst/>
                <a:gdLst>
                  <a:gd name="T0" fmla="*/ 8 w 632"/>
                  <a:gd name="T1" fmla="*/ 3 h 362"/>
                  <a:gd name="T2" fmla="*/ 8 w 632"/>
                  <a:gd name="T3" fmla="*/ 10 h 362"/>
                  <a:gd name="T4" fmla="*/ 248 w 632"/>
                  <a:gd name="T5" fmla="*/ 10 h 362"/>
                  <a:gd name="T6" fmla="*/ 632 w 632"/>
                  <a:gd name="T7" fmla="*/ 10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p:cNvSpPr>
                <a:spLocks/>
              </p:cNvSpPr>
              <p:nvPr/>
            </p:nvSpPr>
            <p:spPr bwMode="ltGray">
              <a:xfrm rot="-5400000">
                <a:off x="3198" y="1665"/>
                <a:ext cx="624" cy="421"/>
              </a:xfrm>
              <a:custGeom>
                <a:avLst/>
                <a:gdLst>
                  <a:gd name="T0" fmla="*/ 0 w 624"/>
                  <a:gd name="T1" fmla="*/ 0 h 317"/>
                  <a:gd name="T2" fmla="*/ 0 w 624"/>
                  <a:gd name="T3" fmla="*/ 326902 h 317"/>
                  <a:gd name="T4" fmla="*/ 624 w 624"/>
                  <a:gd name="T5" fmla="*/ 32690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347720 h 317"/>
                  <a:gd name="T4" fmla="*/ 624 w 624"/>
                  <a:gd name="T5" fmla="*/ 3477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p:cNvSpPr>
                <a:spLocks/>
              </p:cNvSpPr>
              <p:nvPr/>
            </p:nvSpPr>
            <p:spPr bwMode="ltGray">
              <a:xfrm rot="-5400000">
                <a:off x="1828" y="1761"/>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42 h 317"/>
                  <a:gd name="T4" fmla="*/ 624 w 624"/>
                  <a:gd name="T5" fmla="*/ 4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p:cNvSpPr>
                <a:spLocks/>
              </p:cNvSpPr>
              <p:nvPr/>
            </p:nvSpPr>
            <p:spPr bwMode="ltGray">
              <a:xfrm rot="-5400000">
                <a:off x="2328" y="1695"/>
                <a:ext cx="624" cy="361"/>
              </a:xfrm>
              <a:custGeom>
                <a:avLst/>
                <a:gdLst>
                  <a:gd name="T0" fmla="*/ 0 w 624"/>
                  <a:gd name="T1" fmla="*/ 0 h 272"/>
                  <a:gd name="T2" fmla="*/ 0 w 624"/>
                  <a:gd name="T3" fmla="*/ 321898 h 272"/>
                  <a:gd name="T4" fmla="*/ 240 w 624"/>
                  <a:gd name="T5" fmla="*/ 284582 h 272"/>
                  <a:gd name="T6" fmla="*/ 624 w 624"/>
                  <a:gd name="T7" fmla="*/ 321898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3 h 362"/>
                  <a:gd name="T2" fmla="*/ 8 w 632"/>
                  <a:gd name="T3" fmla="*/ 10 h 362"/>
                  <a:gd name="T4" fmla="*/ 248 w 632"/>
                  <a:gd name="T5" fmla="*/ 10 h 362"/>
                  <a:gd name="T6" fmla="*/ 632 w 632"/>
                  <a:gd name="T7" fmla="*/ 10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p:cNvSpPr>
                <a:spLocks/>
              </p:cNvSpPr>
              <p:nvPr/>
            </p:nvSpPr>
            <p:spPr bwMode="ltGray">
              <a:xfrm rot="-5400000">
                <a:off x="4064" y="1669"/>
                <a:ext cx="624" cy="421"/>
              </a:xfrm>
              <a:custGeom>
                <a:avLst/>
                <a:gdLst>
                  <a:gd name="T0" fmla="*/ 0 w 624"/>
                  <a:gd name="T1" fmla="*/ 0 h 317"/>
                  <a:gd name="T2" fmla="*/ 0 w 624"/>
                  <a:gd name="T3" fmla="*/ 326902 h 317"/>
                  <a:gd name="T4" fmla="*/ 624 w 624"/>
                  <a:gd name="T5" fmla="*/ 32690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347720 h 317"/>
                  <a:gd name="T4" fmla="*/ 624 w 624"/>
                  <a:gd name="T5" fmla="*/ 347720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p:cNvSpPr>
                <a:spLocks/>
              </p:cNvSpPr>
              <p:nvPr/>
            </p:nvSpPr>
            <p:spPr bwMode="ltGray">
              <a:xfrm rot="-5400000">
                <a:off x="4570" y="1755"/>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p:cNvSpPr>
                <a:spLocks/>
              </p:cNvSpPr>
              <p:nvPr/>
            </p:nvSpPr>
            <p:spPr bwMode="ltGray">
              <a:xfrm rot="-5400000">
                <a:off x="5070" y="1695"/>
                <a:ext cx="624" cy="361"/>
              </a:xfrm>
              <a:custGeom>
                <a:avLst/>
                <a:gdLst>
                  <a:gd name="T0" fmla="*/ 0 w 624"/>
                  <a:gd name="T1" fmla="*/ 0 h 272"/>
                  <a:gd name="T2" fmla="*/ 0 w 624"/>
                  <a:gd name="T3" fmla="*/ 321898 h 272"/>
                  <a:gd name="T4" fmla="*/ 240 w 624"/>
                  <a:gd name="T5" fmla="*/ 284582 h 272"/>
                  <a:gd name="T6" fmla="*/ 624 w 624"/>
                  <a:gd name="T7" fmla="*/ 321898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3 h 362"/>
                  <a:gd name="T2" fmla="*/ 8 w 632"/>
                  <a:gd name="T3" fmla="*/ 10 h 362"/>
                  <a:gd name="T4" fmla="*/ 248 w 632"/>
                  <a:gd name="T5" fmla="*/ 10 h 362"/>
                  <a:gd name="T6" fmla="*/ 632 w 632"/>
                  <a:gd name="T7" fmla="*/ 10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1071 h 385"/>
                <a:gd name="T2" fmla="*/ 5762 w 5762"/>
                <a:gd name="T3" fmla="*/ 1024 h 385"/>
                <a:gd name="T4" fmla="*/ 5762 w 5762"/>
                <a:gd name="T5" fmla="*/ 4 h 385"/>
                <a:gd name="T6" fmla="*/ 0 w 5762"/>
                <a:gd name="T7" fmla="*/ 0 h 385"/>
                <a:gd name="T8" fmla="*/ 0 w 5762"/>
                <a:gd name="T9" fmla="*/ 107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US"/>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E109EB85-375A-4657-AC72-3B9DA994C5A1}" type="slidenum">
              <a:rPr lang="en-US" altLang="en-US"/>
              <a:pPr>
                <a:defRPr/>
              </a:pPr>
              <a:t>‹#›</a:t>
            </a:fld>
            <a:endParaRPr lang="en-US" altLang="en-US"/>
          </a:p>
        </p:txBody>
      </p:sp>
    </p:spTree>
    <p:extLst>
      <p:ext uri="{BB962C8B-B14F-4D97-AF65-F5344CB8AC3E}">
        <p14:creationId xmlns:p14="http://schemas.microsoft.com/office/powerpoint/2010/main" val="2923528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C2D3954D-3D01-48EE-A39D-CEF09EC61FB2}" type="slidenum">
              <a:rPr lang="en-US" altLang="en-US"/>
              <a:pPr>
                <a:defRPr/>
              </a:pPr>
              <a:t>‹#›</a:t>
            </a:fld>
            <a:endParaRPr lang="en-US" altLang="en-US"/>
          </a:p>
        </p:txBody>
      </p:sp>
    </p:spTree>
    <p:extLst>
      <p:ext uri="{BB962C8B-B14F-4D97-AF65-F5344CB8AC3E}">
        <p14:creationId xmlns:p14="http://schemas.microsoft.com/office/powerpoint/2010/main" val="104341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8CD10E5F-CF76-43AF-98D7-AE21155AFC21}" type="slidenum">
              <a:rPr lang="en-US" altLang="en-US"/>
              <a:pPr>
                <a:defRPr/>
              </a:pPr>
              <a:t>‹#›</a:t>
            </a:fld>
            <a:endParaRPr lang="en-US" altLang="en-US"/>
          </a:p>
        </p:txBody>
      </p:sp>
    </p:spTree>
    <p:extLst>
      <p:ext uri="{BB962C8B-B14F-4D97-AF65-F5344CB8AC3E}">
        <p14:creationId xmlns:p14="http://schemas.microsoft.com/office/powerpoint/2010/main" val="855546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a:t>Click to edit Master title style</a:t>
            </a:r>
          </a:p>
        </p:txBody>
      </p:sp>
      <p:sp>
        <p:nvSpPr>
          <p:cNvPr id="3" name="Text Placeholder 2"/>
          <p:cNvSpPr>
            <a:spLocks noGrp="1"/>
          </p:cNvSpPr>
          <p:nvPr>
            <p:ph type="body" sz="half" idx="1"/>
          </p:nvPr>
        </p:nvSpPr>
        <p:spPr>
          <a:xfrm>
            <a:off x="6826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215188" y="6442075"/>
            <a:ext cx="1905000" cy="381000"/>
          </a:xfrm>
        </p:spPr>
        <p:txBody>
          <a:bodyPr/>
          <a:lstStyle>
            <a:lvl1pPr>
              <a:defRPr>
                <a:solidFill>
                  <a:srgbClr val="FFFFFF"/>
                </a:solidFill>
              </a:defRPr>
            </a:lvl1pPr>
          </a:lstStyle>
          <a:p>
            <a:pPr>
              <a:defRPr/>
            </a:pPr>
            <a:fld id="{B16B2096-E0A5-4079-806D-06BF2B53999E}" type="datetime1">
              <a:rPr lang="en-US" altLang="en-US"/>
              <a:pPr>
                <a:defRPr/>
              </a:pPr>
              <a:t>7/10/2018</a:t>
            </a:fld>
            <a:endParaRPr lang="en-US" altLang="en-US"/>
          </a:p>
        </p:txBody>
      </p:sp>
      <p:sp>
        <p:nvSpPr>
          <p:cNvPr id="6" name="Footer Placeholder 5"/>
          <p:cNvSpPr>
            <a:spLocks noGrp="1"/>
          </p:cNvSpPr>
          <p:nvPr>
            <p:ph type="ftr" sz="quarter" idx="11"/>
          </p:nvPr>
        </p:nvSpPr>
        <p:spPr>
          <a:xfrm>
            <a:off x="682625" y="6365875"/>
            <a:ext cx="4267200" cy="457200"/>
          </a:xfrm>
        </p:spPr>
        <p:txBody>
          <a:bodyPr/>
          <a:lstStyle>
            <a:lvl1pPr>
              <a:defRPr>
                <a:solidFill>
                  <a:srgbClr val="FFFFFF"/>
                </a:solidFill>
              </a:defRPr>
            </a:lvl1pPr>
          </a:lstStyle>
          <a:p>
            <a:pPr>
              <a:defRPr/>
            </a:pPr>
            <a:endParaRPr lang="en-US" altLang="en-US"/>
          </a:p>
        </p:txBody>
      </p:sp>
      <p:sp>
        <p:nvSpPr>
          <p:cNvPr id="7" name="Slide Number Placeholder 6"/>
          <p:cNvSpPr>
            <a:spLocks noGrp="1"/>
          </p:cNvSpPr>
          <p:nvPr>
            <p:ph type="sldNum" sz="quarter" idx="12"/>
          </p:nvPr>
        </p:nvSpPr>
        <p:spPr>
          <a:xfrm>
            <a:off x="7199313" y="6148388"/>
            <a:ext cx="1905000" cy="381000"/>
          </a:xfrm>
        </p:spPr>
        <p:txBody>
          <a:bodyPr/>
          <a:lstStyle>
            <a:lvl2pPr lvl="1">
              <a:defRPr>
                <a:solidFill>
                  <a:srgbClr val="FFFFFF"/>
                </a:solidFill>
              </a:defRPr>
            </a:lvl2pPr>
          </a:lstStyle>
          <a:p>
            <a:pPr lvl="1">
              <a:defRPr/>
            </a:pPr>
            <a:fld id="{2AE468C1-577A-4A9F-A005-C5F1062CBF46}" type="slidenum">
              <a:rPr lang="en-US" altLang="en-US"/>
              <a:pPr lvl="1">
                <a:defRPr/>
              </a:pPr>
              <a:t>‹#›</a:t>
            </a:fld>
            <a:endParaRPr lang="en-US" altLang="en-US">
              <a:latin typeface="Times New Roman"/>
            </a:endParaRPr>
          </a:p>
        </p:txBody>
      </p:sp>
    </p:spTree>
    <p:extLst>
      <p:ext uri="{BB962C8B-B14F-4D97-AF65-F5344CB8AC3E}">
        <p14:creationId xmlns:p14="http://schemas.microsoft.com/office/powerpoint/2010/main" val="28803638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a:t>Click to edit Master title style</a:t>
            </a:r>
          </a:p>
        </p:txBody>
      </p:sp>
      <p:sp>
        <p:nvSpPr>
          <p:cNvPr id="3" name="Text Placeholder 2"/>
          <p:cNvSpPr>
            <a:spLocks noGrp="1"/>
          </p:cNvSpPr>
          <p:nvPr>
            <p:ph type="body" sz="half" idx="1"/>
          </p:nvPr>
        </p:nvSpPr>
        <p:spPr>
          <a:xfrm>
            <a:off x="6826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5025"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5025"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7215188" y="6442075"/>
            <a:ext cx="1905000" cy="381000"/>
          </a:xfrm>
        </p:spPr>
        <p:txBody>
          <a:bodyPr/>
          <a:lstStyle>
            <a:lvl1pPr>
              <a:defRPr>
                <a:solidFill>
                  <a:srgbClr val="FFFFFF"/>
                </a:solidFill>
              </a:defRPr>
            </a:lvl1pPr>
          </a:lstStyle>
          <a:p>
            <a:pPr>
              <a:defRPr/>
            </a:pPr>
            <a:fld id="{1645DD8C-9C34-4937-9D86-C09D66C27180}" type="datetime1">
              <a:rPr lang="en-US" altLang="en-US"/>
              <a:pPr>
                <a:defRPr/>
              </a:pPr>
              <a:t>7/10/2018</a:t>
            </a:fld>
            <a:endParaRPr lang="en-US" altLang="en-US"/>
          </a:p>
        </p:txBody>
      </p:sp>
      <p:sp>
        <p:nvSpPr>
          <p:cNvPr id="7" name="Footer Placeholder 6"/>
          <p:cNvSpPr>
            <a:spLocks noGrp="1"/>
          </p:cNvSpPr>
          <p:nvPr>
            <p:ph type="ftr" sz="quarter" idx="11"/>
          </p:nvPr>
        </p:nvSpPr>
        <p:spPr>
          <a:xfrm>
            <a:off x="682625" y="6365875"/>
            <a:ext cx="4267200" cy="457200"/>
          </a:xfrm>
        </p:spPr>
        <p:txBody>
          <a:bodyPr/>
          <a:lstStyle>
            <a:lvl1pPr>
              <a:defRPr>
                <a:solidFill>
                  <a:srgbClr val="FFFFFF"/>
                </a:solidFill>
              </a:defRPr>
            </a:lvl1pPr>
          </a:lstStyle>
          <a:p>
            <a:pPr>
              <a:defRPr/>
            </a:pPr>
            <a:endParaRPr lang="en-US" altLang="en-US"/>
          </a:p>
        </p:txBody>
      </p:sp>
      <p:sp>
        <p:nvSpPr>
          <p:cNvPr id="8" name="Slide Number Placeholder 7"/>
          <p:cNvSpPr>
            <a:spLocks noGrp="1"/>
          </p:cNvSpPr>
          <p:nvPr>
            <p:ph type="sldNum" sz="quarter" idx="12"/>
          </p:nvPr>
        </p:nvSpPr>
        <p:spPr>
          <a:xfrm>
            <a:off x="7199313" y="6148388"/>
            <a:ext cx="1905000" cy="381000"/>
          </a:xfrm>
        </p:spPr>
        <p:txBody>
          <a:bodyPr/>
          <a:lstStyle>
            <a:lvl2pPr lvl="1">
              <a:defRPr>
                <a:solidFill>
                  <a:srgbClr val="FFFFFF"/>
                </a:solidFill>
              </a:defRPr>
            </a:lvl2pPr>
          </a:lstStyle>
          <a:p>
            <a:pPr lvl="1">
              <a:defRPr/>
            </a:pPr>
            <a:fld id="{A8583CA8-B6C3-45B9-B934-4A5125930B57}" type="slidenum">
              <a:rPr lang="en-US" altLang="en-US"/>
              <a:pPr lvl="1">
                <a:defRPr/>
              </a:pPr>
              <a:t>‹#›</a:t>
            </a:fld>
            <a:endParaRPr lang="en-US" altLang="en-US">
              <a:latin typeface="Times New Roman"/>
            </a:endParaRPr>
          </a:p>
        </p:txBody>
      </p:sp>
    </p:spTree>
    <p:extLst>
      <p:ext uri="{BB962C8B-B14F-4D97-AF65-F5344CB8AC3E}">
        <p14:creationId xmlns:p14="http://schemas.microsoft.com/office/powerpoint/2010/main" val="20319253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551ABE8F-5ECD-4F8B-85D4-CF45F92A86B3}" type="slidenum">
              <a:rPr lang="en-US" altLang="en-US"/>
              <a:pPr>
                <a:defRPr/>
              </a:pPr>
              <a:t>‹#›</a:t>
            </a:fld>
            <a:endParaRPr lang="en-US" altLang="en-US"/>
          </a:p>
        </p:txBody>
      </p:sp>
    </p:spTree>
    <p:extLst>
      <p:ext uri="{BB962C8B-B14F-4D97-AF65-F5344CB8AC3E}">
        <p14:creationId xmlns:p14="http://schemas.microsoft.com/office/powerpoint/2010/main" val="322043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p>
        </p:txBody>
      </p:sp>
      <p:sp>
        <p:nvSpPr>
          <p:cNvPr id="6" name="Rectangle 29"/>
          <p:cNvSpPr>
            <a:spLocks noGrp="1" noChangeArrowheads="1"/>
          </p:cNvSpPr>
          <p:nvPr>
            <p:ph type="sldNum" sz="quarter" idx="12"/>
          </p:nvPr>
        </p:nvSpPr>
        <p:spPr>
          <a:ln/>
        </p:spPr>
        <p:txBody>
          <a:bodyPr/>
          <a:lstStyle>
            <a:lvl1pPr>
              <a:defRPr/>
            </a:lvl1pPr>
          </a:lstStyle>
          <a:p>
            <a:pPr>
              <a:defRPr/>
            </a:pPr>
            <a:fld id="{AE563B79-2B15-444A-8D1D-139938F2BC68}" type="slidenum">
              <a:rPr lang="en-US" altLang="en-US"/>
              <a:pPr>
                <a:defRPr/>
              </a:pPr>
              <a:t>‹#›</a:t>
            </a:fld>
            <a:endParaRPr lang="en-US" altLang="en-US"/>
          </a:p>
        </p:txBody>
      </p:sp>
    </p:spTree>
    <p:extLst>
      <p:ext uri="{BB962C8B-B14F-4D97-AF65-F5344CB8AC3E}">
        <p14:creationId xmlns:p14="http://schemas.microsoft.com/office/powerpoint/2010/main" val="296840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67365F19-94A2-44D2-8B20-3335F52F2C7C}" type="slidenum">
              <a:rPr lang="en-US" altLang="en-US"/>
              <a:pPr>
                <a:defRPr/>
              </a:pPr>
              <a:t>‹#›</a:t>
            </a:fld>
            <a:endParaRPr lang="en-US" altLang="en-US"/>
          </a:p>
        </p:txBody>
      </p:sp>
    </p:spTree>
    <p:extLst>
      <p:ext uri="{BB962C8B-B14F-4D97-AF65-F5344CB8AC3E}">
        <p14:creationId xmlns:p14="http://schemas.microsoft.com/office/powerpoint/2010/main" val="208416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p>
        </p:txBody>
      </p:sp>
      <p:sp>
        <p:nvSpPr>
          <p:cNvPr id="9" name="Rectangle 29"/>
          <p:cNvSpPr>
            <a:spLocks noGrp="1" noChangeArrowheads="1"/>
          </p:cNvSpPr>
          <p:nvPr>
            <p:ph type="sldNum" sz="quarter" idx="12"/>
          </p:nvPr>
        </p:nvSpPr>
        <p:spPr>
          <a:ln/>
        </p:spPr>
        <p:txBody>
          <a:bodyPr/>
          <a:lstStyle>
            <a:lvl1pPr>
              <a:defRPr/>
            </a:lvl1pPr>
          </a:lstStyle>
          <a:p>
            <a:pPr>
              <a:defRPr/>
            </a:pPr>
            <a:fld id="{3C829303-1E3A-4463-9C51-10886ABCEC0A}" type="slidenum">
              <a:rPr lang="en-US" altLang="en-US"/>
              <a:pPr>
                <a:defRPr/>
              </a:pPr>
              <a:t>‹#›</a:t>
            </a:fld>
            <a:endParaRPr lang="en-US" altLang="en-US"/>
          </a:p>
        </p:txBody>
      </p:sp>
    </p:spTree>
    <p:extLst>
      <p:ext uri="{BB962C8B-B14F-4D97-AF65-F5344CB8AC3E}">
        <p14:creationId xmlns:p14="http://schemas.microsoft.com/office/powerpoint/2010/main" val="339738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p>
        </p:txBody>
      </p:sp>
      <p:sp>
        <p:nvSpPr>
          <p:cNvPr id="5" name="Rectangle 29"/>
          <p:cNvSpPr>
            <a:spLocks noGrp="1" noChangeArrowheads="1"/>
          </p:cNvSpPr>
          <p:nvPr>
            <p:ph type="sldNum" sz="quarter" idx="12"/>
          </p:nvPr>
        </p:nvSpPr>
        <p:spPr>
          <a:ln/>
        </p:spPr>
        <p:txBody>
          <a:bodyPr/>
          <a:lstStyle>
            <a:lvl1pPr>
              <a:defRPr/>
            </a:lvl1pPr>
          </a:lstStyle>
          <a:p>
            <a:pPr>
              <a:defRPr/>
            </a:pPr>
            <a:fld id="{7CFE8EA7-0B21-4938-9A40-82607A02A8CB}" type="slidenum">
              <a:rPr lang="en-US" altLang="en-US"/>
              <a:pPr>
                <a:defRPr/>
              </a:pPr>
              <a:t>‹#›</a:t>
            </a:fld>
            <a:endParaRPr lang="en-US" altLang="en-US"/>
          </a:p>
        </p:txBody>
      </p:sp>
    </p:spTree>
    <p:extLst>
      <p:ext uri="{BB962C8B-B14F-4D97-AF65-F5344CB8AC3E}">
        <p14:creationId xmlns:p14="http://schemas.microsoft.com/office/powerpoint/2010/main" val="206818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p>
        </p:txBody>
      </p:sp>
      <p:sp>
        <p:nvSpPr>
          <p:cNvPr id="4" name="Rectangle 29"/>
          <p:cNvSpPr>
            <a:spLocks noGrp="1" noChangeArrowheads="1"/>
          </p:cNvSpPr>
          <p:nvPr>
            <p:ph type="sldNum" sz="quarter" idx="12"/>
          </p:nvPr>
        </p:nvSpPr>
        <p:spPr>
          <a:ln/>
        </p:spPr>
        <p:txBody>
          <a:bodyPr/>
          <a:lstStyle>
            <a:lvl1pPr>
              <a:defRPr/>
            </a:lvl1pPr>
          </a:lstStyle>
          <a:p>
            <a:pPr>
              <a:defRPr/>
            </a:pPr>
            <a:fld id="{4F5A3CBF-4B68-45E4-9891-B3C34BDB160C}" type="slidenum">
              <a:rPr lang="en-US" altLang="en-US"/>
              <a:pPr>
                <a:defRPr/>
              </a:pPr>
              <a:t>‹#›</a:t>
            </a:fld>
            <a:endParaRPr lang="en-US" altLang="en-US"/>
          </a:p>
        </p:txBody>
      </p:sp>
    </p:spTree>
    <p:extLst>
      <p:ext uri="{BB962C8B-B14F-4D97-AF65-F5344CB8AC3E}">
        <p14:creationId xmlns:p14="http://schemas.microsoft.com/office/powerpoint/2010/main" val="336867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524D08E8-EC33-491C-BC56-1E62603BAFE7}" type="slidenum">
              <a:rPr lang="en-US" altLang="en-US"/>
              <a:pPr>
                <a:defRPr/>
              </a:pPr>
              <a:t>‹#›</a:t>
            </a:fld>
            <a:endParaRPr lang="en-US" altLang="en-US"/>
          </a:p>
        </p:txBody>
      </p:sp>
    </p:spTree>
    <p:extLst>
      <p:ext uri="{BB962C8B-B14F-4D97-AF65-F5344CB8AC3E}">
        <p14:creationId xmlns:p14="http://schemas.microsoft.com/office/powerpoint/2010/main" val="263547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3F85DE58-7115-4D0D-8324-263203FD7E11}" type="slidenum">
              <a:rPr lang="en-US" altLang="en-US"/>
              <a:pPr>
                <a:defRPr/>
              </a:pPr>
              <a:t>‹#›</a:t>
            </a:fld>
            <a:endParaRPr lang="en-US" altLang="en-US"/>
          </a:p>
        </p:txBody>
      </p:sp>
    </p:spTree>
    <p:extLst>
      <p:ext uri="{BB962C8B-B14F-4D97-AF65-F5344CB8AC3E}">
        <p14:creationId xmlns:p14="http://schemas.microsoft.com/office/powerpoint/2010/main" val="104703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4" y="-990"/>
                <a:ext cx="624" cy="5746"/>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326902 h 317"/>
                  <a:gd name="T4" fmla="*/ 624 w 624"/>
                  <a:gd name="T5" fmla="*/ 32690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6"/>
              <p:cNvSpPr>
                <a:spLocks/>
              </p:cNvSpPr>
              <p:nvPr/>
            </p:nvSpPr>
            <p:spPr bwMode="ltGray">
              <a:xfrm rot="-5400000">
                <a:off x="952" y="1683"/>
                <a:ext cx="624" cy="423"/>
              </a:xfrm>
              <a:custGeom>
                <a:avLst/>
                <a:gdLst>
                  <a:gd name="T0" fmla="*/ 0 w 624"/>
                  <a:gd name="T1" fmla="*/ 0 h 317"/>
                  <a:gd name="T2" fmla="*/ 0 w 624"/>
                  <a:gd name="T3" fmla="*/ 368477 h 317"/>
                  <a:gd name="T4" fmla="*/ 624 w 624"/>
                  <a:gd name="T5" fmla="*/ 36847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7"/>
              <p:cNvSpPr>
                <a:spLocks/>
              </p:cNvSpPr>
              <p:nvPr/>
            </p:nvSpPr>
            <p:spPr bwMode="ltGray">
              <a:xfrm rot="-5400000">
                <a:off x="-87" y="176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8"/>
              <p:cNvSpPr>
                <a:spLocks/>
              </p:cNvSpPr>
              <p:nvPr/>
            </p:nvSpPr>
            <p:spPr bwMode="ltGray">
              <a:xfrm rot="-5400000">
                <a:off x="664" y="1733"/>
                <a:ext cx="624" cy="293"/>
              </a:xfrm>
              <a:custGeom>
                <a:avLst/>
                <a:gdLst>
                  <a:gd name="T0" fmla="*/ 0 w 624"/>
                  <a:gd name="T1" fmla="*/ 0 h 317"/>
                  <a:gd name="T2" fmla="*/ 0 w 624"/>
                  <a:gd name="T3" fmla="*/ 38 h 317"/>
                  <a:gd name="T4" fmla="*/ 624 w 624"/>
                  <a:gd name="T5" fmla="*/ 3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9"/>
              <p:cNvSpPr>
                <a:spLocks/>
              </p:cNvSpPr>
              <p:nvPr/>
            </p:nvSpPr>
            <p:spPr bwMode="ltGray">
              <a:xfrm rot="-5400000">
                <a:off x="423" y="1699"/>
                <a:ext cx="624" cy="364"/>
              </a:xfrm>
              <a:custGeom>
                <a:avLst/>
                <a:gdLst>
                  <a:gd name="T0" fmla="*/ 0 w 624"/>
                  <a:gd name="T1" fmla="*/ 0 h 272"/>
                  <a:gd name="T2" fmla="*/ 0 w 624"/>
                  <a:gd name="T3" fmla="*/ 396470 h 272"/>
                  <a:gd name="T4" fmla="*/ 240 w 624"/>
                  <a:gd name="T5" fmla="*/ 349178 h 272"/>
                  <a:gd name="T6" fmla="*/ 624 w 624"/>
                  <a:gd name="T7" fmla="*/ 39647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0"/>
              <p:cNvSpPr>
                <a:spLocks/>
              </p:cNvSpPr>
              <p:nvPr/>
            </p:nvSpPr>
            <p:spPr bwMode="ltGray">
              <a:xfrm rot="-5400000">
                <a:off x="136" y="1728"/>
                <a:ext cx="632" cy="316"/>
              </a:xfrm>
              <a:custGeom>
                <a:avLst/>
                <a:gdLst>
                  <a:gd name="T0" fmla="*/ 8 w 632"/>
                  <a:gd name="T1" fmla="*/ 3 h 362"/>
                  <a:gd name="T2" fmla="*/ 8 w 632"/>
                  <a:gd name="T3" fmla="*/ 10 h 362"/>
                  <a:gd name="T4" fmla="*/ 248 w 632"/>
                  <a:gd name="T5" fmla="*/ 10 h 362"/>
                  <a:gd name="T6" fmla="*/ 632 w 632"/>
                  <a:gd name="T7" fmla="*/ 10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1"/>
              <p:cNvSpPr>
                <a:spLocks/>
              </p:cNvSpPr>
              <p:nvPr/>
            </p:nvSpPr>
            <p:spPr bwMode="ltGray">
              <a:xfrm rot="-5400000">
                <a:off x="3171" y="1650"/>
                <a:ext cx="624" cy="420"/>
              </a:xfrm>
              <a:custGeom>
                <a:avLst/>
                <a:gdLst>
                  <a:gd name="T0" fmla="*/ 0 w 624"/>
                  <a:gd name="T1" fmla="*/ 0 h 317"/>
                  <a:gd name="T2" fmla="*/ 0 w 624"/>
                  <a:gd name="T3" fmla="*/ 308052 h 317"/>
                  <a:gd name="T4" fmla="*/ 624 w 624"/>
                  <a:gd name="T5" fmla="*/ 3080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2"/>
              <p:cNvSpPr>
                <a:spLocks/>
              </p:cNvSpPr>
              <p:nvPr/>
            </p:nvSpPr>
            <p:spPr bwMode="ltGray">
              <a:xfrm rot="-5400000">
                <a:off x="2870" y="1664"/>
                <a:ext cx="624" cy="421"/>
              </a:xfrm>
              <a:custGeom>
                <a:avLst/>
                <a:gdLst>
                  <a:gd name="T0" fmla="*/ 0 w 624"/>
                  <a:gd name="T1" fmla="*/ 0 h 317"/>
                  <a:gd name="T2" fmla="*/ 0 w 624"/>
                  <a:gd name="T3" fmla="*/ 326902 h 317"/>
                  <a:gd name="T4" fmla="*/ 624 w 624"/>
                  <a:gd name="T5" fmla="*/ 32690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3"/>
              <p:cNvSpPr>
                <a:spLocks/>
              </p:cNvSpPr>
              <p:nvPr/>
            </p:nvSpPr>
            <p:spPr bwMode="ltGray">
              <a:xfrm rot="-5400000">
                <a:off x="1829" y="1747"/>
                <a:ext cx="624" cy="256"/>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4"/>
              <p:cNvSpPr>
                <a:spLocks/>
              </p:cNvSpPr>
              <p:nvPr/>
            </p:nvSpPr>
            <p:spPr bwMode="ltGray">
              <a:xfrm rot="-5400000">
                <a:off x="2532" y="1729"/>
                <a:ext cx="624" cy="292"/>
              </a:xfrm>
              <a:custGeom>
                <a:avLst/>
                <a:gdLst>
                  <a:gd name="T0" fmla="*/ 0 w 624"/>
                  <a:gd name="T1" fmla="*/ 0 h 317"/>
                  <a:gd name="T2" fmla="*/ 0 w 624"/>
                  <a:gd name="T3" fmla="*/ 35 h 317"/>
                  <a:gd name="T4" fmla="*/ 624 w 624"/>
                  <a:gd name="T5" fmla="*/ 3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5"/>
              <p:cNvSpPr>
                <a:spLocks/>
              </p:cNvSpPr>
              <p:nvPr/>
            </p:nvSpPr>
            <p:spPr bwMode="ltGray">
              <a:xfrm rot="-5400000">
                <a:off x="2330" y="1695"/>
                <a:ext cx="624" cy="360"/>
              </a:xfrm>
              <a:custGeom>
                <a:avLst/>
                <a:gdLst>
                  <a:gd name="T0" fmla="*/ 0 w 624"/>
                  <a:gd name="T1" fmla="*/ 0 h 272"/>
                  <a:gd name="T2" fmla="*/ 0 w 624"/>
                  <a:gd name="T3" fmla="*/ 300356 h 272"/>
                  <a:gd name="T4" fmla="*/ 240 w 624"/>
                  <a:gd name="T5" fmla="*/ 265049 h 272"/>
                  <a:gd name="T6" fmla="*/ 624 w 624"/>
                  <a:gd name="T7" fmla="*/ 30035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6"/>
              <p:cNvSpPr>
                <a:spLocks/>
              </p:cNvSpPr>
              <p:nvPr/>
            </p:nvSpPr>
            <p:spPr bwMode="ltGray">
              <a:xfrm rot="-5400000">
                <a:off x="2023" y="1721"/>
                <a:ext cx="632" cy="316"/>
              </a:xfrm>
              <a:custGeom>
                <a:avLst/>
                <a:gdLst>
                  <a:gd name="T0" fmla="*/ 8 w 632"/>
                  <a:gd name="T1" fmla="*/ 3 h 362"/>
                  <a:gd name="T2" fmla="*/ 8 w 632"/>
                  <a:gd name="T3" fmla="*/ 10 h 362"/>
                  <a:gd name="T4" fmla="*/ 248 w 632"/>
                  <a:gd name="T5" fmla="*/ 10 h 362"/>
                  <a:gd name="T6" fmla="*/ 632 w 632"/>
                  <a:gd name="T7" fmla="*/ 10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17"/>
              <p:cNvSpPr>
                <a:spLocks/>
              </p:cNvSpPr>
              <p:nvPr/>
            </p:nvSpPr>
            <p:spPr bwMode="ltGray">
              <a:xfrm rot="-5400000">
                <a:off x="4039" y="1640"/>
                <a:ext cx="624" cy="420"/>
              </a:xfrm>
              <a:custGeom>
                <a:avLst/>
                <a:gdLst>
                  <a:gd name="T0" fmla="*/ 0 w 624"/>
                  <a:gd name="T1" fmla="*/ 0 h 317"/>
                  <a:gd name="T2" fmla="*/ 0 w 624"/>
                  <a:gd name="T3" fmla="*/ 308052 h 317"/>
                  <a:gd name="T4" fmla="*/ 624 w 624"/>
                  <a:gd name="T5" fmla="*/ 30805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18"/>
              <p:cNvSpPr>
                <a:spLocks/>
              </p:cNvSpPr>
              <p:nvPr/>
            </p:nvSpPr>
            <p:spPr bwMode="ltGray">
              <a:xfrm rot="-5400000">
                <a:off x="3677" y="1653"/>
                <a:ext cx="624" cy="423"/>
              </a:xfrm>
              <a:custGeom>
                <a:avLst/>
                <a:gdLst>
                  <a:gd name="T0" fmla="*/ 0 w 624"/>
                  <a:gd name="T1" fmla="*/ 0 h 317"/>
                  <a:gd name="T2" fmla="*/ 0 w 624"/>
                  <a:gd name="T3" fmla="*/ 368477 h 317"/>
                  <a:gd name="T4" fmla="*/ 624 w 624"/>
                  <a:gd name="T5" fmla="*/ 36847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19"/>
              <p:cNvSpPr>
                <a:spLocks/>
              </p:cNvSpPr>
              <p:nvPr/>
            </p:nvSpPr>
            <p:spPr bwMode="ltGray">
              <a:xfrm rot="-5400000">
                <a:off x="4524" y="173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1" name="Freeform 20"/>
              <p:cNvSpPr>
                <a:spLocks/>
              </p:cNvSpPr>
              <p:nvPr/>
            </p:nvSpPr>
            <p:spPr bwMode="ltGray">
              <a:xfrm>
                <a:off x="5469" y="1547"/>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2" name="Freeform 21"/>
              <p:cNvSpPr>
                <a:spLocks/>
              </p:cNvSpPr>
              <p:nvPr/>
            </p:nvSpPr>
            <p:spPr bwMode="ltGray">
              <a:xfrm rot="-5400000">
                <a:off x="5059" y="1665"/>
                <a:ext cx="624" cy="360"/>
              </a:xfrm>
              <a:custGeom>
                <a:avLst/>
                <a:gdLst>
                  <a:gd name="T0" fmla="*/ 0 w 624"/>
                  <a:gd name="T1" fmla="*/ 0 h 272"/>
                  <a:gd name="T2" fmla="*/ 0 w 624"/>
                  <a:gd name="T3" fmla="*/ 300356 h 272"/>
                  <a:gd name="T4" fmla="*/ 240 w 624"/>
                  <a:gd name="T5" fmla="*/ 265049 h 272"/>
                  <a:gd name="T6" fmla="*/ 624 w 624"/>
                  <a:gd name="T7" fmla="*/ 30035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3" name="Freeform 22"/>
              <p:cNvSpPr>
                <a:spLocks/>
              </p:cNvSpPr>
              <p:nvPr/>
            </p:nvSpPr>
            <p:spPr bwMode="ltGray">
              <a:xfrm rot="-5400000">
                <a:off x="4756" y="1691"/>
                <a:ext cx="632" cy="316"/>
              </a:xfrm>
              <a:custGeom>
                <a:avLst/>
                <a:gdLst>
                  <a:gd name="T0" fmla="*/ 8 w 632"/>
                  <a:gd name="T1" fmla="*/ 3 h 362"/>
                  <a:gd name="T2" fmla="*/ 8 w 632"/>
                  <a:gd name="T3" fmla="*/ 10 h 362"/>
                  <a:gd name="T4" fmla="*/ 248 w 632"/>
                  <a:gd name="T5" fmla="*/ 10 h 362"/>
                  <a:gd name="T6" fmla="*/ 632 w 632"/>
                  <a:gd name="T7" fmla="*/ 10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3" name="Freeform 23"/>
            <p:cNvSpPr>
              <a:spLocks/>
            </p:cNvSpPr>
            <p:nvPr/>
          </p:nvSpPr>
          <p:spPr bwMode="ltGray">
            <a:xfrm rot="16200000" flipH="1">
              <a:off x="-1954" y="1951"/>
              <a:ext cx="4320" cy="412"/>
            </a:xfrm>
            <a:custGeom>
              <a:avLst/>
              <a:gdLst>
                <a:gd name="T0" fmla="*/ 0 w 5762"/>
                <a:gd name="T1" fmla="*/ 1071 h 385"/>
                <a:gd name="T2" fmla="*/ 4 w 5762"/>
                <a:gd name="T3" fmla="*/ 1024 h 385"/>
                <a:gd name="T4" fmla="*/ 4 w 5762"/>
                <a:gd name="T5" fmla="*/ 4 h 385"/>
                <a:gd name="T6" fmla="*/ 0 w 5762"/>
                <a:gd name="T7" fmla="*/ 0 h 385"/>
                <a:gd name="T8" fmla="*/ 0 w 5762"/>
                <a:gd name="T9" fmla="*/ 107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4" name="Freeform 24"/>
            <p:cNvSpPr>
              <a:spLocks/>
            </p:cNvSpPr>
            <p:nvPr/>
          </p:nvSpPr>
          <p:spPr bwMode="ltGray">
            <a:xfrm rot="16200000" flipH="1">
              <a:off x="-1584" y="2062"/>
              <a:ext cx="4319" cy="189"/>
            </a:xfrm>
            <a:custGeom>
              <a:avLst/>
              <a:gdLst>
                <a:gd name="T0" fmla="*/ 0 w 5761"/>
                <a:gd name="T1" fmla="*/ 28 h 189"/>
                <a:gd name="T2" fmla="*/ 4 w 5761"/>
                <a:gd name="T3" fmla="*/ 0 h 189"/>
                <a:gd name="T4" fmla="*/ 4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defRPr/>
            </a:pPr>
            <a:endParaRPr lang="en-US"/>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a:defRPr/>
            </a:pPr>
            <a:endParaRPr lang="en-US"/>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panose="020B0604020202020204" pitchFamily="34" charset="0"/>
              </a:defRPr>
            </a:lvl1pPr>
          </a:lstStyle>
          <a:p>
            <a:pPr>
              <a:defRPr/>
            </a:pPr>
            <a:fld id="{95ED1D56-B875-41CC-A391-3F99D422A8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51"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2" r:id="rId12"/>
    <p:sldLayoutId id="2147484253" r:id="rId13"/>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www.michigan.gov/mdhhs/0,5885,7-339-73970_43164-150839--,00.html" TargetMode="External"/><Relationship Id="rId4" Type="http://schemas.openxmlformats.org/officeDocument/2006/relationships/hyperlink" Target="Compliance%20examination%20guidelines%20FY17.pdf"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173163" y="-931863"/>
            <a:ext cx="7772400" cy="3416301"/>
          </a:xfrm>
        </p:spPr>
        <p:txBody>
          <a:bodyPr/>
          <a:lstStyle/>
          <a:p>
            <a:pPr eaLnBrk="1" hangingPunct="1"/>
            <a:br>
              <a:rPr lang="en-US" altLang="en-US"/>
            </a:br>
            <a:r>
              <a:rPr lang="en-US" altLang="en-US"/>
              <a:t>Director works 2.0</a:t>
            </a:r>
            <a:br>
              <a:rPr lang="en-US" altLang="en-US"/>
            </a:br>
            <a:endParaRPr lang="en-US" altLang="en-US"/>
          </a:p>
        </p:txBody>
      </p:sp>
      <p:sp>
        <p:nvSpPr>
          <p:cNvPr id="7171" name="Rectangle 6"/>
          <p:cNvSpPr>
            <a:spLocks noGrp="1" noChangeArrowheads="1"/>
          </p:cNvSpPr>
          <p:nvPr>
            <p:ph type="subTitle" idx="1"/>
          </p:nvPr>
        </p:nvSpPr>
        <p:spPr>
          <a:xfrm>
            <a:off x="1676400" y="3810000"/>
            <a:ext cx="6019800" cy="1905000"/>
          </a:xfrm>
        </p:spPr>
        <p:txBody>
          <a:bodyPr/>
          <a:lstStyle/>
          <a:p>
            <a:pPr algn="ctr" eaLnBrk="1" hangingPunct="1"/>
            <a:r>
              <a:rPr lang="en-US" altLang="en-US" b="1"/>
              <a:t>CMHSP and PIHP</a:t>
            </a:r>
          </a:p>
          <a:p>
            <a:pPr algn="ctr" eaLnBrk="1" hangingPunct="1"/>
            <a:r>
              <a:rPr lang="en-US" altLang="en-US" b="1"/>
              <a:t>Finance	</a:t>
            </a:r>
          </a:p>
          <a:p>
            <a:pPr eaLnBrk="1" hangingPunct="1"/>
            <a:endParaRPr lang="en-US" altLang="en-US" i="1"/>
          </a:p>
        </p:txBody>
      </p:sp>
      <p:sp>
        <p:nvSpPr>
          <p:cNvPr id="7172" name="Rectangle 18"/>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1BB9F1D4-1328-4219-86C7-9C9F0983B9C9}" type="slidenum">
              <a:rPr lang="en-US" altLang="en-US" sz="1200" smtClean="0">
                <a:latin typeface="Arial Black" panose="020B0A04020102020204" pitchFamily="34" charset="0"/>
              </a:rPr>
              <a:pPr>
                <a:spcBef>
                  <a:spcPct val="0"/>
                </a:spcBef>
                <a:buClrTx/>
                <a:buSzTx/>
                <a:buFontTx/>
                <a:buNone/>
              </a:pPr>
              <a:t>1</a:t>
            </a:fld>
            <a:endParaRPr lang="en-US" altLang="en-US" sz="1200">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73163" y="304800"/>
            <a:ext cx="7772400" cy="838200"/>
          </a:xfrm>
        </p:spPr>
        <p:txBody>
          <a:bodyPr/>
          <a:lstStyle/>
          <a:p>
            <a:r>
              <a:rPr lang="en-US" altLang="en-US" sz="4000"/>
              <a:t>Medicaid funding rules - examples</a:t>
            </a:r>
          </a:p>
        </p:txBody>
      </p:sp>
      <p:sp>
        <p:nvSpPr>
          <p:cNvPr id="17411" name="Content Placeholder 2"/>
          <p:cNvSpPr>
            <a:spLocks noGrp="1"/>
          </p:cNvSpPr>
          <p:nvPr>
            <p:ph idx="1"/>
          </p:nvPr>
        </p:nvSpPr>
        <p:spPr>
          <a:xfrm>
            <a:off x="1828800" y="1143000"/>
            <a:ext cx="6686550" cy="5410200"/>
          </a:xfrm>
        </p:spPr>
        <p:txBody>
          <a:bodyPr/>
          <a:lstStyle/>
          <a:p>
            <a:r>
              <a:rPr lang="en-US" altLang="en-US" sz="1800"/>
              <a:t>Procurement laws</a:t>
            </a:r>
          </a:p>
          <a:p>
            <a:r>
              <a:rPr lang="en-US" altLang="en-US" sz="1800"/>
              <a:t>No payments directly to beneficiaries</a:t>
            </a:r>
          </a:p>
          <a:p>
            <a:r>
              <a:rPr lang="en-US" altLang="en-US" sz="1800"/>
              <a:t>Medicaid does not pay for room and board (substance used disorder residential excluded).</a:t>
            </a:r>
          </a:p>
          <a:p>
            <a:r>
              <a:rPr lang="en-US" altLang="en-US" sz="1800"/>
              <a:t>Medicaid does not pay for food for consumers in residential</a:t>
            </a:r>
          </a:p>
          <a:p>
            <a:r>
              <a:rPr lang="en-US" altLang="en-US" sz="1800"/>
              <a:t>Medicaid does not pay for Alcohol (under any circumstances)</a:t>
            </a:r>
          </a:p>
          <a:p>
            <a:r>
              <a:rPr lang="en-US" altLang="en-US" sz="1800"/>
              <a:t>Medicaid does not pay for services to incarcerated individuals</a:t>
            </a:r>
          </a:p>
          <a:p>
            <a:r>
              <a:rPr lang="en-US" altLang="en-US" sz="1800"/>
              <a:t>Medicaid does not pay for services without a valid contract</a:t>
            </a:r>
          </a:p>
          <a:p>
            <a:r>
              <a:rPr lang="en-US" altLang="en-US" sz="1800"/>
              <a:t>Medicaid does not pay for extravagant or unnecessary services</a:t>
            </a:r>
          </a:p>
          <a:p>
            <a:r>
              <a:rPr lang="en-US" altLang="en-US" sz="1800"/>
              <a:t>Medicaid does not pay for services that are not medically necessary</a:t>
            </a:r>
          </a:p>
          <a:p>
            <a:r>
              <a:rPr lang="en-US" altLang="en-US" sz="1800"/>
              <a:t>Medicaid does not pay retirement contributions in excess of the actuarially required distribution – can not “throw extra money” at unfunded retirement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43000" y="457200"/>
            <a:ext cx="7772400" cy="838200"/>
          </a:xfrm>
        </p:spPr>
        <p:txBody>
          <a:bodyPr/>
          <a:lstStyle/>
          <a:p>
            <a:r>
              <a:rPr lang="en-US" altLang="en-US" sz="4000"/>
              <a:t>Medicaid – continued</a:t>
            </a:r>
          </a:p>
        </p:txBody>
      </p:sp>
      <p:sp>
        <p:nvSpPr>
          <p:cNvPr id="3" name="Content Placeholder 2"/>
          <p:cNvSpPr>
            <a:spLocks noGrp="1"/>
          </p:cNvSpPr>
          <p:nvPr>
            <p:ph idx="1"/>
          </p:nvPr>
        </p:nvSpPr>
        <p:spPr>
          <a:xfrm>
            <a:off x="1676400" y="1295400"/>
            <a:ext cx="6686550" cy="5105400"/>
          </a:xfrm>
        </p:spPr>
        <p:txBody>
          <a:bodyPr>
            <a:normAutofit fontScale="70000" lnSpcReduction="20000"/>
          </a:bodyPr>
          <a:lstStyle/>
          <a:p>
            <a:pPr>
              <a:defRPr/>
            </a:pPr>
            <a:r>
              <a:rPr lang="en-US" dirty="0"/>
              <a:t>Medicaid does not pay for services not properly documented </a:t>
            </a:r>
          </a:p>
          <a:p>
            <a:pPr>
              <a:defRPr/>
            </a:pPr>
            <a:r>
              <a:rPr lang="en-US" dirty="0"/>
              <a:t>Medicaid does not pay for rent in excess of fair market value or cost (depending on circumstances)</a:t>
            </a:r>
          </a:p>
          <a:p>
            <a:pPr>
              <a:defRPr/>
            </a:pPr>
            <a:r>
              <a:rPr lang="en-US" dirty="0"/>
              <a:t>Medicaid does not pay for car repairs for consumers</a:t>
            </a:r>
          </a:p>
          <a:p>
            <a:pPr>
              <a:defRPr/>
            </a:pPr>
            <a:r>
              <a:rPr lang="en-US" dirty="0"/>
              <a:t>Medicaid does not pay for transportation that is the requirement of another agency, or not related to programs</a:t>
            </a:r>
          </a:p>
          <a:p>
            <a:pPr>
              <a:defRPr/>
            </a:pPr>
            <a:r>
              <a:rPr lang="en-US" dirty="0"/>
              <a:t>Medicaid does not pay for long term housing costs for consumers</a:t>
            </a:r>
          </a:p>
          <a:p>
            <a:pPr>
              <a:defRPr/>
            </a:pPr>
            <a:r>
              <a:rPr lang="en-US" dirty="0"/>
              <a:t>Medicaid does not buy people cars, housing, or businesses</a:t>
            </a:r>
          </a:p>
          <a:p>
            <a:pPr>
              <a:defRPr/>
            </a:pPr>
            <a:r>
              <a:rPr lang="en-US" dirty="0"/>
              <a:t>Medicaid does not pay for services that are the responsibility of another party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3000" y="152400"/>
            <a:ext cx="7772400" cy="990600"/>
          </a:xfrm>
        </p:spPr>
        <p:txBody>
          <a:bodyPr/>
          <a:lstStyle/>
          <a:p>
            <a:r>
              <a:rPr lang="en-US" altLang="en-US"/>
              <a:t>Medicaid does cover……</a:t>
            </a:r>
          </a:p>
        </p:txBody>
      </p:sp>
      <p:sp>
        <p:nvSpPr>
          <p:cNvPr id="19459" name="Content Placeholder 2"/>
          <p:cNvSpPr>
            <a:spLocks noGrp="1"/>
          </p:cNvSpPr>
          <p:nvPr>
            <p:ph idx="1"/>
          </p:nvPr>
        </p:nvSpPr>
        <p:spPr>
          <a:xfrm>
            <a:off x="1066800" y="1371600"/>
            <a:ext cx="7772400" cy="6553200"/>
          </a:xfrm>
        </p:spPr>
        <p:txBody>
          <a:bodyPr/>
          <a:lstStyle/>
          <a:p>
            <a:r>
              <a:rPr lang="en-US" altLang="en-US" sz="2800"/>
              <a:t>IS – the payor of last resort</a:t>
            </a:r>
          </a:p>
          <a:p>
            <a:r>
              <a:rPr lang="en-US" altLang="en-US" sz="2800"/>
              <a:t>Will – cover medically necessary services that are the responsibility of the CMHSP/PIHP under the Medicaid manual/contract</a:t>
            </a:r>
          </a:p>
          <a:p>
            <a:r>
              <a:rPr lang="en-US" altLang="en-US" sz="2800"/>
              <a:t>IS a prudent purchaser of services</a:t>
            </a:r>
          </a:p>
          <a:p>
            <a:r>
              <a:rPr lang="en-US" altLang="en-US" sz="2800"/>
              <a:t>Does support services provided in accordance with the Plan of Services, and authorized by the CMHSP/PIHP.</a:t>
            </a:r>
          </a:p>
          <a:p>
            <a:r>
              <a:rPr lang="en-US" altLang="en-US" sz="2800"/>
              <a:t>Is an entitlement</a:t>
            </a:r>
          </a:p>
          <a:p>
            <a:r>
              <a:rPr lang="en-US" altLang="en-US" sz="2800"/>
              <a:t>Does not allow for a wait list/non-provision of medically necessary services</a:t>
            </a:r>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143000" y="457200"/>
            <a:ext cx="7772400" cy="838200"/>
          </a:xfrm>
        </p:spPr>
        <p:txBody>
          <a:bodyPr/>
          <a:lstStyle/>
          <a:p>
            <a:r>
              <a:rPr lang="en-US" altLang="en-US" sz="3600"/>
              <a:t>If not allowable by Medicaid, then what?</a:t>
            </a:r>
          </a:p>
        </p:txBody>
      </p:sp>
      <p:sp>
        <p:nvSpPr>
          <p:cNvPr id="20483" name="Content Placeholder 2"/>
          <p:cNvSpPr>
            <a:spLocks noGrp="1"/>
          </p:cNvSpPr>
          <p:nvPr>
            <p:ph idx="1"/>
          </p:nvPr>
        </p:nvSpPr>
        <p:spPr>
          <a:xfrm>
            <a:off x="1143000" y="1219200"/>
            <a:ext cx="7772400" cy="5334000"/>
          </a:xfrm>
        </p:spPr>
        <p:txBody>
          <a:bodyPr/>
          <a:lstStyle/>
          <a:p>
            <a:r>
              <a:rPr lang="en-US" altLang="en-US" sz="2400"/>
              <a:t>Some expenses may be covered by General Funds (excess room and board costs, spend-downs, etc.)</a:t>
            </a:r>
          </a:p>
          <a:p>
            <a:r>
              <a:rPr lang="en-US" altLang="en-US" sz="2400"/>
              <a:t>Some expenses are not allowable by either (excessive costs, alcohol, etc.)  </a:t>
            </a:r>
          </a:p>
          <a:p>
            <a:r>
              <a:rPr lang="en-US" altLang="en-US" sz="2400"/>
              <a:t>For GF, it is called an “unmatchable” expense – can not use general funds to cover it.</a:t>
            </a:r>
          </a:p>
          <a:p>
            <a:r>
              <a:rPr lang="en-US" altLang="en-US" sz="2400"/>
              <a:t>Then must use local funds to cover – must receive “fair consideration” for local expenditures – can not give “something for nothing”.  Thus, we can not make donations, etc. to causes, fund raising, etc. with any funding source – simply not allowable.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en-US" altLang="en-US" sz="3200"/>
              <a:t>Medicaid  </a:t>
            </a:r>
            <a:br>
              <a:rPr lang="en-US" altLang="en-US" sz="3200"/>
            </a:br>
            <a:r>
              <a:rPr lang="en-US" altLang="en-US" sz="3200"/>
              <a:t>The Program which makes the rules!</a:t>
            </a:r>
          </a:p>
        </p:txBody>
      </p:sp>
      <p:sp>
        <p:nvSpPr>
          <p:cNvPr id="3" name="Content Placeholder 2"/>
          <p:cNvSpPr>
            <a:spLocks noGrp="1"/>
          </p:cNvSpPr>
          <p:nvPr>
            <p:ph idx="1"/>
          </p:nvPr>
        </p:nvSpPr>
        <p:spPr/>
        <p:txBody>
          <a:bodyPr>
            <a:normAutofit fontScale="77500" lnSpcReduction="20000"/>
          </a:bodyPr>
          <a:lstStyle/>
          <a:p>
            <a:pPr>
              <a:defRPr/>
            </a:pPr>
            <a:r>
              <a:rPr lang="en-US" dirty="0"/>
              <a:t>Medicaid is the vast majority of funding for all CMHSP’s.</a:t>
            </a:r>
          </a:p>
          <a:p>
            <a:pPr>
              <a:defRPr/>
            </a:pPr>
            <a:r>
              <a:rPr lang="en-US" dirty="0"/>
              <a:t>Historically Medicaid became more prevalent in the 1980’s, after de-institutionalization</a:t>
            </a:r>
          </a:p>
          <a:p>
            <a:pPr>
              <a:defRPr/>
            </a:pPr>
            <a:r>
              <a:rPr lang="en-US" dirty="0"/>
              <a:t>Medicaid historically was matched with a CMHSP’ general fund.  We were paid the federal share, and used GF to pay ourselves the “state share”.</a:t>
            </a:r>
          </a:p>
          <a:p>
            <a:pPr>
              <a:defRPr/>
            </a:pPr>
            <a:r>
              <a:rPr lang="en-US" dirty="0"/>
              <a:t>After capitation began in 1998, we were paid both the State and Federal Share of Medicaid.  All CMHSP’s general fund allocations were reduced by the estimated amount of the state share for the capitated funds.  </a:t>
            </a:r>
          </a:p>
          <a:p>
            <a:pPr>
              <a:defRPr/>
            </a:pPr>
            <a:endParaRPr lang="en-US" dirty="0"/>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Michigan Medicaid</a:t>
            </a:r>
          </a:p>
        </p:txBody>
      </p:sp>
      <p:sp>
        <p:nvSpPr>
          <p:cNvPr id="22531" name="Rectangle 3"/>
          <p:cNvSpPr>
            <a:spLocks noGrp="1" noChangeArrowheads="1"/>
          </p:cNvSpPr>
          <p:nvPr>
            <p:ph idx="1"/>
          </p:nvPr>
        </p:nvSpPr>
        <p:spPr>
          <a:xfrm>
            <a:off x="1143000" y="1981200"/>
            <a:ext cx="7543800" cy="4572000"/>
          </a:xfrm>
        </p:spPr>
        <p:txBody>
          <a:bodyPr/>
          <a:lstStyle/>
          <a:p>
            <a:pPr eaLnBrk="1" hangingPunct="1"/>
            <a:r>
              <a:rPr lang="en-US" altLang="en-US" sz="2400"/>
              <a:t>Open-ended entitlement for enrolled beneficiaries</a:t>
            </a:r>
          </a:p>
          <a:p>
            <a:pPr eaLnBrk="1" hangingPunct="1"/>
            <a:r>
              <a:rPr lang="en-US" altLang="en-US" sz="2400"/>
              <a:t>Includes federal and state contributions</a:t>
            </a:r>
          </a:p>
          <a:p>
            <a:pPr eaLnBrk="1" hangingPunct="1"/>
            <a:r>
              <a:rPr lang="en-US" altLang="en-US" sz="2400"/>
              <a:t>Risk-based contract with PIHP’s</a:t>
            </a:r>
          </a:p>
          <a:p>
            <a:pPr eaLnBrk="1" hangingPunct="1"/>
            <a:r>
              <a:rPr lang="en-US" altLang="en-US" sz="2400"/>
              <a:t>CMHSP’s involved in multi-CMHSP affiliations receive their Medicaid through their PIHP, which is now also called a Regional Entity</a:t>
            </a:r>
          </a:p>
          <a:p>
            <a:pPr eaLnBrk="1" hangingPunct="1"/>
            <a:r>
              <a:rPr lang="en-US" altLang="en-US" sz="2400"/>
              <a:t>PIHPs are paid per eligible per month (PEPM)</a:t>
            </a:r>
          </a:p>
          <a:p>
            <a:pPr eaLnBrk="1" hangingPunct="1"/>
            <a:r>
              <a:rPr lang="en-US" altLang="en-US" sz="2400"/>
              <a:t>Rates for traditional Medicaid will vary by person dependent on why they have Medicaid (TANF vs. DAB), age, etc.</a:t>
            </a:r>
          </a:p>
          <a:p>
            <a:pPr eaLnBrk="1" hangingPunct="1"/>
            <a:r>
              <a:rPr lang="en-US" altLang="en-US" sz="2400"/>
              <a:t>Healthy Michigan pays a flat rate per eligible</a:t>
            </a:r>
          </a:p>
        </p:txBody>
      </p:sp>
      <p:sp>
        <p:nvSpPr>
          <p:cNvPr id="225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202AB272-4775-4BFF-8D30-01D1B93EC831}" type="slidenum">
              <a:rPr lang="en-US" altLang="en-US" sz="1200" smtClean="0">
                <a:latin typeface="Arial Black" panose="020B0A04020102020204" pitchFamily="34" charset="0"/>
              </a:rPr>
              <a:pPr>
                <a:spcBef>
                  <a:spcPct val="0"/>
                </a:spcBef>
                <a:buClrTx/>
                <a:buSzTx/>
                <a:buFontTx/>
                <a:buNone/>
              </a:pPr>
              <a:t>15</a:t>
            </a:fld>
            <a:endParaRPr lang="en-US" altLang="en-US" sz="1200">
              <a:latin typeface="Arial Black" panose="020B0A04020102020204" pitchFamily="34" charset="0"/>
            </a:endParaRPr>
          </a:p>
        </p:txBody>
      </p:sp>
      <p:pic>
        <p:nvPicPr>
          <p:cNvPr id="22533" name="Picture 4" descr="MCMP00594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81000"/>
            <a:ext cx="13985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4000"/>
              <a:t>1115 – Pathway to Integration</a:t>
            </a:r>
          </a:p>
        </p:txBody>
      </p:sp>
      <p:sp>
        <p:nvSpPr>
          <p:cNvPr id="23555" name="Content Placeholder 2"/>
          <p:cNvSpPr>
            <a:spLocks noGrp="1"/>
          </p:cNvSpPr>
          <p:nvPr>
            <p:ph idx="1"/>
          </p:nvPr>
        </p:nvSpPr>
        <p:spPr/>
        <p:txBody>
          <a:bodyPr/>
          <a:lstStyle/>
          <a:p>
            <a:pPr eaLnBrk="1" hangingPunct="1"/>
            <a:r>
              <a:rPr lang="en-US" altLang="en-US"/>
              <a:t>A proposal was submitted to the federal government proposing to roll all existing waivers as well as Substance Use Disorder funding into one 1115 waiver.</a:t>
            </a:r>
          </a:p>
          <a:p>
            <a:pPr eaLnBrk="1" hangingPunct="1"/>
            <a:r>
              <a:rPr lang="en-US" altLang="en-US"/>
              <a:t>Allows the state to develop quality financing and integrated care initiatives specifically for the Specialty Service populations.</a:t>
            </a:r>
          </a:p>
        </p:txBody>
      </p:sp>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C5D28C22-C75D-41EC-9C00-57F894AC6848}" type="slidenum">
              <a:rPr lang="en-US" altLang="en-US" sz="1400" smtClean="0"/>
              <a:pPr>
                <a:spcBef>
                  <a:spcPct val="50000"/>
                </a:spcBef>
                <a:buClrTx/>
                <a:buSzTx/>
                <a:buFontTx/>
                <a:buNone/>
              </a:pPr>
              <a:t>16</a:t>
            </a:fld>
            <a:endParaRPr lang="en-US" altLang="en-US" sz="1400"/>
          </a:p>
        </p:txBody>
      </p:sp>
      <p:pic>
        <p:nvPicPr>
          <p:cNvPr id="2355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0463" y="152400"/>
            <a:ext cx="16002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a:t>1115 waiver goals:</a:t>
            </a:r>
          </a:p>
        </p:txBody>
      </p:sp>
      <p:sp>
        <p:nvSpPr>
          <p:cNvPr id="24579" name="Content Placeholder 2"/>
          <p:cNvSpPr>
            <a:spLocks noGrp="1"/>
          </p:cNvSpPr>
          <p:nvPr>
            <p:ph idx="1"/>
          </p:nvPr>
        </p:nvSpPr>
        <p:spPr/>
        <p:txBody>
          <a:bodyPr/>
          <a:lstStyle/>
          <a:p>
            <a:pPr eaLnBrk="1" hangingPunct="1"/>
            <a:r>
              <a:rPr lang="en-US" altLang="en-US"/>
              <a:t>Increase coordination with the Health Plans and identity high risk populations</a:t>
            </a:r>
          </a:p>
          <a:p>
            <a:pPr eaLnBrk="1" hangingPunct="1"/>
            <a:r>
              <a:rPr lang="en-US" altLang="en-US"/>
              <a:t>Increase primary care access and coordination with physicians</a:t>
            </a:r>
          </a:p>
          <a:p>
            <a:pPr eaLnBrk="1" hangingPunct="1"/>
            <a:r>
              <a:rPr lang="en-US" altLang="en-US"/>
              <a:t>Decrease emergency room visits and psychiatric and regular hospital admissions for Specialty Service populations</a:t>
            </a:r>
          </a:p>
          <a:p>
            <a:pPr eaLnBrk="1" hangingPunct="1"/>
            <a:endParaRPr lang="en-US" altLang="en-US"/>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01BC23C1-DCCE-4570-B133-2F0544B3E82B}" type="slidenum">
              <a:rPr lang="en-US" altLang="en-US" sz="1400" smtClean="0"/>
              <a:pPr>
                <a:spcBef>
                  <a:spcPct val="50000"/>
                </a:spcBef>
                <a:buClrTx/>
                <a:buSzTx/>
                <a:buFontTx/>
                <a:buNone/>
              </a:pPr>
              <a:t>17</a:t>
            </a:fld>
            <a:endParaRPr lang="en-US" altLang="en-US" sz="1400"/>
          </a:p>
        </p:txBody>
      </p:sp>
      <p:pic>
        <p:nvPicPr>
          <p:cNvPr id="245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86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a:t>Enrollment and costs……</a:t>
            </a:r>
          </a:p>
        </p:txBody>
      </p:sp>
      <p:sp>
        <p:nvSpPr>
          <p:cNvPr id="25603" name="Content Placeholder 2"/>
          <p:cNvSpPr>
            <a:spLocks noGrp="1"/>
          </p:cNvSpPr>
          <p:nvPr>
            <p:ph idx="1"/>
          </p:nvPr>
        </p:nvSpPr>
        <p:spPr/>
        <p:txBody>
          <a:bodyPr/>
          <a:lstStyle/>
          <a:p>
            <a:pPr eaLnBrk="1" hangingPunct="1"/>
            <a:r>
              <a:rPr lang="en-US" altLang="en-US"/>
              <a:t>There likely will still be enrollment caps for limited programs – HSW (8,268), Children’s Waiver (469) and SED waiver (969).</a:t>
            </a:r>
          </a:p>
          <a:p>
            <a:pPr eaLnBrk="1" hangingPunct="1"/>
            <a:r>
              <a:rPr lang="en-US" altLang="en-US"/>
              <a:t>Estimated cost of the waiver is $15,011,501,458 for the five year duration of the waiver.</a:t>
            </a:r>
          </a:p>
          <a:p>
            <a:pPr eaLnBrk="1" hangingPunct="1"/>
            <a:endParaRPr lang="en-US" altLang="en-US"/>
          </a:p>
        </p:txBody>
      </p:sp>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285692AB-901C-41A8-A754-541262508772}" type="slidenum">
              <a:rPr lang="en-US" altLang="en-US" sz="1400" smtClean="0"/>
              <a:pPr>
                <a:spcBef>
                  <a:spcPct val="50000"/>
                </a:spcBef>
                <a:buClrTx/>
                <a:buSzTx/>
                <a:buFontTx/>
                <a:buNone/>
              </a:pPr>
              <a:t>18</a:t>
            </a:fld>
            <a:endParaRPr lang="en-US" altLang="en-US" sz="1400"/>
          </a:p>
        </p:txBody>
      </p:sp>
      <p:pic>
        <p:nvPicPr>
          <p:cNvPr id="2560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2400"/>
            <a:ext cx="19558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52600" y="381000"/>
            <a:ext cx="6683375" cy="674688"/>
          </a:xfrm>
        </p:spPr>
        <p:txBody>
          <a:bodyPr/>
          <a:lstStyle/>
          <a:p>
            <a:r>
              <a:rPr lang="en-US" altLang="en-US"/>
              <a:t>What is a waiver???</a:t>
            </a:r>
          </a:p>
        </p:txBody>
      </p:sp>
      <p:sp>
        <p:nvSpPr>
          <p:cNvPr id="3" name="Content Placeholder 2"/>
          <p:cNvSpPr>
            <a:spLocks noGrp="1"/>
          </p:cNvSpPr>
          <p:nvPr>
            <p:ph idx="1"/>
          </p:nvPr>
        </p:nvSpPr>
        <p:spPr>
          <a:xfrm>
            <a:off x="1874838" y="1143000"/>
            <a:ext cx="6686550" cy="5486400"/>
          </a:xfrm>
        </p:spPr>
        <p:txBody>
          <a:bodyPr>
            <a:normAutofit fontScale="55000" lnSpcReduction="20000"/>
          </a:bodyPr>
          <a:lstStyle/>
          <a:p>
            <a:pPr>
              <a:defRPr/>
            </a:pPr>
            <a:r>
              <a:rPr lang="en-US" sz="4400" dirty="0"/>
              <a:t>Waivers come from the federal government, and waive portions of the social security act.</a:t>
            </a:r>
          </a:p>
          <a:p>
            <a:pPr>
              <a:defRPr/>
            </a:pPr>
            <a:r>
              <a:rPr lang="en-US" sz="4400" dirty="0"/>
              <a:t>All States have waivers – it is easier to waive the Social Security Act than change it.</a:t>
            </a:r>
          </a:p>
          <a:p>
            <a:pPr>
              <a:defRPr/>
            </a:pPr>
            <a:r>
              <a:rPr lang="en-US" sz="4400" dirty="0"/>
              <a:t>We currently operate under a 1915 (b) and 1915 (c) waiver, with autism in an 1115 waiver.</a:t>
            </a:r>
          </a:p>
          <a:p>
            <a:pPr>
              <a:defRPr/>
            </a:pPr>
            <a:r>
              <a:rPr lang="en-US" sz="4400" dirty="0"/>
              <a:t>Waivers all of some commonality –</a:t>
            </a:r>
          </a:p>
          <a:p>
            <a:pPr marL="685800">
              <a:buFont typeface="+mj-lt"/>
              <a:buAutoNum type="arabicPeriod"/>
              <a:defRPr/>
            </a:pPr>
            <a:r>
              <a:rPr lang="en-US" sz="4400" dirty="0"/>
              <a:t>Cost neutrality – vs. fee for service</a:t>
            </a:r>
          </a:p>
          <a:p>
            <a:pPr marL="685800">
              <a:buFont typeface="+mj-lt"/>
              <a:buAutoNum type="arabicPeriod"/>
              <a:defRPr/>
            </a:pPr>
            <a:r>
              <a:rPr lang="en-US" sz="4400" dirty="0"/>
              <a:t>Actuarially sound funding</a:t>
            </a:r>
          </a:p>
          <a:p>
            <a:pPr marL="685800">
              <a:buFont typeface="+mj-lt"/>
              <a:buAutoNum type="arabicPeriod"/>
              <a:defRPr/>
            </a:pPr>
            <a:r>
              <a:rPr lang="en-US" sz="4400" dirty="0"/>
              <a:t>Defined service benefits and coverage</a:t>
            </a:r>
          </a:p>
          <a:p>
            <a:pPr marL="685800">
              <a:buFont typeface="+mj-lt"/>
              <a:buAutoNum type="arabicPeriod"/>
              <a:defRPr/>
            </a:pPr>
            <a:r>
              <a:rPr lang="en-US" sz="4400" dirty="0"/>
              <a:t>Defined eligibility for service benefits and coverage</a:t>
            </a:r>
          </a:p>
          <a:p>
            <a:pPr marL="685800">
              <a:buFont typeface="+mj-lt"/>
              <a:buAutoNum type="arabicPeriod"/>
              <a:defRPr/>
            </a:pPr>
            <a:r>
              <a:rPr lang="en-US" sz="4400" dirty="0"/>
              <a:t>Measures to define effectiveness of the waiver</a:t>
            </a:r>
          </a:p>
          <a:p>
            <a:pPr indent="0">
              <a:buFont typeface="Wingdings" panose="05000000000000000000" pitchFamily="2" charset="2"/>
              <a:buNone/>
              <a:defRPr/>
            </a:pPr>
            <a:endParaRPr lang="en-US" dirty="0"/>
          </a:p>
          <a:p>
            <a:pPr>
              <a:buFont typeface="Wingdings" panose="05000000000000000000" pitchFamily="2" charset="2"/>
              <a:buNone/>
              <a:defRPr/>
            </a:pPr>
            <a:endParaRPr lang="en-US" dirty="0"/>
          </a:p>
          <a:p>
            <a:pPr>
              <a:buFont typeface="+mj-lt"/>
              <a:buAutoNum type="arabicPeriod"/>
              <a:defRPr/>
            </a:pPr>
            <a:endParaRPr lang="en-US" dirty="0"/>
          </a:p>
          <a:p>
            <a:pPr>
              <a:buFont typeface="+mj-lt"/>
              <a:buAutoNum type="arabicPeriod"/>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219200" y="304800"/>
            <a:ext cx="7772400" cy="1143000"/>
          </a:xfrm>
        </p:spPr>
        <p:txBody>
          <a:bodyPr/>
          <a:lstStyle/>
          <a:p>
            <a:r>
              <a:rPr lang="en-US" altLang="en-US"/>
              <a:t>CMHSP Financing</a:t>
            </a:r>
          </a:p>
        </p:txBody>
      </p:sp>
      <p:sp>
        <p:nvSpPr>
          <p:cNvPr id="9219" name="Content Placeholder 2"/>
          <p:cNvSpPr>
            <a:spLocks noGrp="1"/>
          </p:cNvSpPr>
          <p:nvPr>
            <p:ph idx="1"/>
          </p:nvPr>
        </p:nvSpPr>
        <p:spPr>
          <a:xfrm>
            <a:off x="1295400" y="1295400"/>
            <a:ext cx="7772400" cy="4800600"/>
          </a:xfrm>
        </p:spPr>
        <p:txBody>
          <a:bodyPr/>
          <a:lstStyle/>
          <a:p>
            <a:r>
              <a:rPr lang="en-US" altLang="en-US"/>
              <a:t>A CMH is government – different accounting system than non-profit or business</a:t>
            </a:r>
          </a:p>
          <a:p>
            <a:r>
              <a:rPr lang="en-US" altLang="en-US"/>
              <a:t>Not required to file 990</a:t>
            </a:r>
          </a:p>
          <a:p>
            <a:r>
              <a:rPr lang="en-US" altLang="en-US"/>
              <a:t>Do not have profit or loss statements in the traditional sense</a:t>
            </a:r>
          </a:p>
          <a:p>
            <a:r>
              <a:rPr lang="en-US" altLang="en-US"/>
              <a:t>Contracts for funding are often cost settled.</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312D331B-5BA1-4102-9141-1CCD7133A99F}" type="slidenum">
              <a:rPr lang="en-US" altLang="en-US" sz="1400" smtClean="0"/>
              <a:pPr>
                <a:spcBef>
                  <a:spcPct val="50000"/>
                </a:spcBef>
                <a:buClrTx/>
                <a:buSzTx/>
                <a:buFontTx/>
                <a:buNone/>
              </a:pPr>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04800"/>
            <a:ext cx="8229600" cy="1371600"/>
          </a:xfrm>
        </p:spPr>
        <p:txBody>
          <a:bodyPr/>
          <a:lstStyle/>
          <a:p>
            <a:pPr eaLnBrk="1" hangingPunct="1"/>
            <a:r>
              <a:rPr lang="en-US" altLang="en-US"/>
              <a:t>     Waivers -</a:t>
            </a:r>
          </a:p>
        </p:txBody>
      </p:sp>
      <p:sp>
        <p:nvSpPr>
          <p:cNvPr id="28675" name="Content Placeholder 2"/>
          <p:cNvSpPr>
            <a:spLocks noGrp="1"/>
          </p:cNvSpPr>
          <p:nvPr>
            <p:ph idx="1"/>
          </p:nvPr>
        </p:nvSpPr>
        <p:spPr>
          <a:xfrm>
            <a:off x="990600" y="1752600"/>
            <a:ext cx="7696200" cy="4343400"/>
          </a:xfrm>
        </p:spPr>
        <p:txBody>
          <a:bodyPr/>
          <a:lstStyle/>
          <a:p>
            <a:pPr eaLnBrk="1" hangingPunct="1"/>
            <a:r>
              <a:rPr lang="en-US" altLang="en-US" sz="2800"/>
              <a:t>Since 1998 we have operated under several waivers, including a1915(b), 1915(i) and 1915 (c) waiver – the C waiver is for habilitation supports, Children’s Waiver and SED Waiver. </a:t>
            </a:r>
          </a:p>
          <a:p>
            <a:pPr eaLnBrk="1" hangingPunct="1"/>
            <a:r>
              <a:rPr lang="en-US" altLang="en-US" sz="2800"/>
              <a:t>There have been several changes to the Waiver, including the development of the PIHP systems, and changes to funding methodologies.</a:t>
            </a: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B99690F1-07E4-47ED-8301-4FF4FFE18AE5}" type="slidenum">
              <a:rPr lang="en-US" altLang="en-US" sz="1400" smtClean="0"/>
              <a:pPr>
                <a:spcBef>
                  <a:spcPct val="50000"/>
                </a:spcBef>
                <a:buClrTx/>
                <a:buSzTx/>
                <a:buFontTx/>
                <a:buNone/>
              </a:pPr>
              <a:t>20</a:t>
            </a:fld>
            <a:endParaRPr lang="en-US" altLang="en-US" sz="1400"/>
          </a:p>
        </p:txBody>
      </p:sp>
      <p:pic>
        <p:nvPicPr>
          <p:cNvPr id="286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a:t>Waiver’s – why change?</a:t>
            </a:r>
          </a:p>
        </p:txBody>
      </p:sp>
      <p:sp>
        <p:nvSpPr>
          <p:cNvPr id="29699" name="Content Placeholder 2"/>
          <p:cNvSpPr>
            <a:spLocks noGrp="1"/>
          </p:cNvSpPr>
          <p:nvPr>
            <p:ph idx="1"/>
          </p:nvPr>
        </p:nvSpPr>
        <p:spPr>
          <a:xfrm>
            <a:off x="1219200" y="2362200"/>
            <a:ext cx="7772400" cy="3733800"/>
          </a:xfrm>
        </p:spPr>
        <p:txBody>
          <a:bodyPr/>
          <a:lstStyle/>
          <a:p>
            <a:pPr eaLnBrk="1" hangingPunct="1"/>
            <a:r>
              <a:rPr lang="en-US" altLang="en-US" sz="2800"/>
              <a:t>Michigan struggled to meet the cost effectiveness requirements of the 1915(b) waiver services.</a:t>
            </a:r>
          </a:p>
          <a:p>
            <a:pPr eaLnBrk="1" hangingPunct="1"/>
            <a:r>
              <a:rPr lang="en-US" altLang="en-US" sz="2800"/>
              <a:t>Alternative services are very popular, and grew at a faster rate than state plan services.</a:t>
            </a:r>
          </a:p>
          <a:p>
            <a:pPr eaLnBrk="1" hangingPunct="1"/>
            <a:r>
              <a:rPr lang="en-US" altLang="en-US" sz="2800"/>
              <a:t>Children’s Waiver and SED waiver are fee for service – will change when new waiver is approved</a:t>
            </a:r>
          </a:p>
        </p:txBody>
      </p:sp>
      <p:sp>
        <p:nvSpPr>
          <p:cNvPr id="297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7A7E1A5C-CDF6-43DC-8D76-4810E2768546}" type="slidenum">
              <a:rPr lang="en-US" altLang="en-US" sz="1400" smtClean="0"/>
              <a:pPr>
                <a:spcBef>
                  <a:spcPct val="50000"/>
                </a:spcBef>
                <a:buClrTx/>
                <a:buSzTx/>
                <a:buFontTx/>
                <a:buNone/>
              </a:pPr>
              <a:t>21</a:t>
            </a:fld>
            <a:endParaRPr lang="en-US" altLang="en-US" sz="1400"/>
          </a:p>
        </p:txBody>
      </p:sp>
      <p:pic>
        <p:nvPicPr>
          <p:cNvPr id="297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04800"/>
            <a:ext cx="19192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752600" y="304800"/>
            <a:ext cx="6683375" cy="703263"/>
          </a:xfrm>
        </p:spPr>
        <p:txBody>
          <a:bodyPr/>
          <a:lstStyle/>
          <a:p>
            <a:r>
              <a:rPr lang="en-US" altLang="en-US"/>
              <a:t>Waivers and rates……</a:t>
            </a:r>
          </a:p>
        </p:txBody>
      </p:sp>
      <p:sp>
        <p:nvSpPr>
          <p:cNvPr id="30723" name="Content Placeholder 2"/>
          <p:cNvSpPr>
            <a:spLocks noGrp="1"/>
          </p:cNvSpPr>
          <p:nvPr>
            <p:ph idx="1"/>
          </p:nvPr>
        </p:nvSpPr>
        <p:spPr>
          <a:xfrm>
            <a:off x="1828800" y="990600"/>
            <a:ext cx="6686550" cy="5410200"/>
          </a:xfrm>
        </p:spPr>
        <p:txBody>
          <a:bodyPr/>
          <a:lstStyle/>
          <a:p>
            <a:r>
              <a:rPr lang="en-US" altLang="en-US" sz="2000"/>
              <a:t>The State has applied for an 1115 waiver, which has not been approved.  We are in a holding pattern until it is either approved, or a different waiver application is filed.</a:t>
            </a:r>
          </a:p>
          <a:p>
            <a:r>
              <a:rPr lang="en-US" altLang="en-US" sz="2000"/>
              <a:t>Rates are generally done annually, although the actuaries can make changes mid-year if they determine they are necessary (actuarially sound)</a:t>
            </a:r>
          </a:p>
          <a:p>
            <a:r>
              <a:rPr lang="en-US" altLang="en-US" sz="2000"/>
              <a:t>2018 Rate adjustment resulted in negative adjustments to funding, neutral adjustments, and some increases.</a:t>
            </a:r>
          </a:p>
          <a:p>
            <a:r>
              <a:rPr lang="en-US" altLang="en-US" sz="2000"/>
              <a:t>In Michigan we are paid “per member per month” for each person with Medicaid eligibility.</a:t>
            </a:r>
          </a:p>
          <a:p>
            <a:r>
              <a:rPr lang="en-US" altLang="en-US" sz="2000"/>
              <a:t>We do not have to serve everyone we are paid for – the payment is for service availability.</a:t>
            </a:r>
          </a:p>
          <a:p>
            <a:r>
              <a:rPr lang="en-US" altLang="en-US" sz="2000"/>
              <a:t>We do have to serve everyone with Medicaid that meets the criteria of the Medicaid manual</a:t>
            </a:r>
          </a:p>
          <a:p>
            <a:endParaRPr lang="en-US" altLang="en-US"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z="3200"/>
              <a:t>1115 Waiver – What do we know?</a:t>
            </a:r>
          </a:p>
        </p:txBody>
      </p:sp>
      <p:sp>
        <p:nvSpPr>
          <p:cNvPr id="31747" name="Content Placeholder 2"/>
          <p:cNvSpPr>
            <a:spLocks noGrp="1"/>
          </p:cNvSpPr>
          <p:nvPr>
            <p:ph idx="1"/>
          </p:nvPr>
        </p:nvSpPr>
        <p:spPr>
          <a:xfrm>
            <a:off x="1173163" y="1676400"/>
            <a:ext cx="7772400" cy="4953000"/>
          </a:xfrm>
        </p:spPr>
        <p:txBody>
          <a:bodyPr/>
          <a:lstStyle/>
          <a:p>
            <a:pPr eaLnBrk="1" hangingPunct="1"/>
            <a:r>
              <a:rPr lang="en-US" altLang="en-US"/>
              <a:t>Actuaries have changed how rates are calculated – they now a model that looks at:</a:t>
            </a:r>
          </a:p>
          <a:p>
            <a:pPr lvl="1" eaLnBrk="1" hangingPunct="1"/>
            <a:r>
              <a:rPr lang="en-US" altLang="en-US"/>
              <a:t>Morbidity mix of eligibles in PIHP compared to State (based on diagnosis)</a:t>
            </a:r>
          </a:p>
          <a:p>
            <a:pPr lvl="1" eaLnBrk="1" hangingPunct="1"/>
            <a:r>
              <a:rPr lang="en-US" altLang="en-US"/>
              <a:t>Treatment prevalence – count of persons served</a:t>
            </a:r>
          </a:p>
          <a:p>
            <a:pPr lvl="1" eaLnBrk="1" hangingPunct="1"/>
            <a:r>
              <a:rPr lang="en-US" altLang="en-US"/>
              <a:t>Staff shortage factor (for a few regions)</a:t>
            </a:r>
          </a:p>
          <a:p>
            <a:pPr lvl="1" eaLnBrk="1" hangingPunct="1"/>
            <a:r>
              <a:rPr lang="en-US" altLang="en-US"/>
              <a:t>Historical expenditures are no longer a factor</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90640858-8914-4BE9-A2F7-11A455A8E22A}" type="slidenum">
              <a:rPr lang="en-US" altLang="en-US" sz="1200" smtClean="0">
                <a:latin typeface="Arial Black" panose="020B0A04020102020204" pitchFamily="34" charset="0"/>
              </a:rPr>
              <a:pPr>
                <a:spcBef>
                  <a:spcPct val="0"/>
                </a:spcBef>
                <a:buClrTx/>
                <a:buSzTx/>
                <a:buFontTx/>
                <a:buNone/>
              </a:pPr>
              <a:t>23</a:t>
            </a:fld>
            <a:endParaRPr lang="en-US" altLang="en-US" sz="1200">
              <a:latin typeface="Arial Black" panose="020B0A04020102020204" pitchFamily="34" charset="0"/>
            </a:endParaRPr>
          </a:p>
        </p:txBody>
      </p:sp>
      <p:pic>
        <p:nvPicPr>
          <p:cNvPr id="3174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04800"/>
            <a:ext cx="1749425"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Section 298 – What is it????</a:t>
            </a:r>
          </a:p>
        </p:txBody>
      </p:sp>
      <p:sp>
        <p:nvSpPr>
          <p:cNvPr id="32771" name="Content Placeholder 2"/>
          <p:cNvSpPr>
            <a:spLocks noGrp="1"/>
          </p:cNvSpPr>
          <p:nvPr>
            <p:ph idx="1"/>
          </p:nvPr>
        </p:nvSpPr>
        <p:spPr>
          <a:xfrm>
            <a:off x="1143000" y="1600200"/>
            <a:ext cx="7772400" cy="3886200"/>
          </a:xfrm>
        </p:spPr>
        <p:txBody>
          <a:bodyPr/>
          <a:lstStyle/>
          <a:p>
            <a:r>
              <a:rPr lang="en-US" altLang="en-US" sz="2400"/>
              <a:t>Many times we will refer to initiatives and requirements by a 3 digit number.</a:t>
            </a:r>
          </a:p>
          <a:p>
            <a:r>
              <a:rPr lang="en-US" altLang="en-US" sz="2400"/>
              <a:t>This number represents the section of the Michigan DHHS Appropriation Act.</a:t>
            </a:r>
          </a:p>
          <a:p>
            <a:r>
              <a:rPr lang="en-US" altLang="en-US" sz="2400"/>
              <a:t>Section 298 of the 2018 Appropriation Act is about CMHSP’s forming partnerships with Health Plans to provide coordinated care services</a:t>
            </a:r>
            <a:r>
              <a:rPr lang="en-US" altLang="en-US"/>
              <a:t>.</a:t>
            </a:r>
          </a:p>
          <a:p>
            <a:r>
              <a:rPr lang="en-US" altLang="en-US" sz="2400"/>
              <a:t>Intent is to test how to better integrate physical and behavioral to improve outcomes</a:t>
            </a:r>
          </a:p>
          <a:p>
            <a:endParaRPr lang="en-US" altLang="en-US"/>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6C36A2D9-A76D-42B6-AD49-2A609DAA8DD1}" type="slidenum">
              <a:rPr lang="en-US" altLang="en-US" sz="1400" smtClean="0"/>
              <a:pPr>
                <a:spcBef>
                  <a:spcPct val="50000"/>
                </a:spcBef>
                <a:buClrTx/>
                <a:buSzTx/>
                <a:buFontTx/>
                <a:buNone/>
              </a:pPr>
              <a:t>24</a:t>
            </a:fld>
            <a:endParaRPr lang="en-US" altLang="en-US" sz="1400"/>
          </a:p>
        </p:txBody>
      </p:sp>
      <p:pic>
        <p:nvPicPr>
          <p:cNvPr id="327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181600"/>
            <a:ext cx="225266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90600" y="457200"/>
            <a:ext cx="7772400" cy="1143000"/>
          </a:xfrm>
        </p:spPr>
        <p:txBody>
          <a:bodyPr/>
          <a:lstStyle/>
          <a:p>
            <a:r>
              <a:rPr lang="en-US" altLang="en-US"/>
              <a:t>Section 298 -</a:t>
            </a:r>
          </a:p>
        </p:txBody>
      </p:sp>
      <p:sp>
        <p:nvSpPr>
          <p:cNvPr id="33795" name="Content Placeholder 2"/>
          <p:cNvSpPr>
            <a:spLocks noGrp="1"/>
          </p:cNvSpPr>
          <p:nvPr>
            <p:ph idx="1"/>
          </p:nvPr>
        </p:nvSpPr>
        <p:spPr>
          <a:xfrm>
            <a:off x="1219200" y="1676400"/>
            <a:ext cx="7772400" cy="4800600"/>
          </a:xfrm>
        </p:spPr>
        <p:txBody>
          <a:bodyPr/>
          <a:lstStyle/>
          <a:p>
            <a:r>
              <a:rPr lang="en-US" altLang="en-US" sz="2400"/>
              <a:t>Began in 2016 with Governor’s proposed budget</a:t>
            </a:r>
          </a:p>
          <a:p>
            <a:r>
              <a:rPr lang="en-US" altLang="en-US" sz="2400"/>
              <a:t>Led to formation of a 298 Workgroup that included MDHHS, consumers, advocates, CMHSP, PIHP’s and Health Plans (that took input from 1,100 stakeholders through focus groups, and is known as “Affinity Group”)</a:t>
            </a:r>
          </a:p>
          <a:p>
            <a:r>
              <a:rPr lang="en-US" altLang="en-US" sz="2400"/>
              <a:t>Group developed a list of recommendations to MDHHS and the Governor’s office</a:t>
            </a:r>
          </a:p>
          <a:p>
            <a:r>
              <a:rPr lang="en-US" altLang="en-US" sz="2400"/>
              <a:t>Final report was submitted in March, 2017 </a:t>
            </a:r>
          </a:p>
          <a:p>
            <a:r>
              <a:rPr lang="en-US" altLang="en-US" sz="2400"/>
              <a:t>Included recommendations on policy recommendations, financing and benchmarks</a:t>
            </a:r>
          </a:p>
          <a:p>
            <a:endParaRPr lang="en-US" altLang="en-US" sz="2400"/>
          </a:p>
          <a:p>
            <a:endParaRPr lang="en-US" altLang="en-US" sz="2400"/>
          </a:p>
        </p:txBody>
      </p:sp>
      <p:sp>
        <p:nvSpPr>
          <p:cNvPr id="337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DE0FBDD2-D4CD-48D5-A0EE-BB4EDD27F10D}" type="slidenum">
              <a:rPr lang="en-US" altLang="en-US" sz="1400" smtClean="0"/>
              <a:pPr>
                <a:spcBef>
                  <a:spcPct val="50000"/>
                </a:spcBef>
                <a:buClrTx/>
                <a:buSzTx/>
                <a:buFontTx/>
                <a:buNone/>
              </a:pPr>
              <a:t>25</a:t>
            </a:fld>
            <a:endParaRPr lang="en-US" altLang="en-US" sz="1400"/>
          </a:p>
        </p:txBody>
      </p:sp>
      <p:pic>
        <p:nvPicPr>
          <p:cNvPr id="337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
            <a:ext cx="223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Section 298 -</a:t>
            </a:r>
          </a:p>
        </p:txBody>
      </p:sp>
      <p:sp>
        <p:nvSpPr>
          <p:cNvPr id="34819" name="Content Placeholder 2"/>
          <p:cNvSpPr>
            <a:spLocks noGrp="1"/>
          </p:cNvSpPr>
          <p:nvPr>
            <p:ph idx="1"/>
          </p:nvPr>
        </p:nvSpPr>
        <p:spPr>
          <a:xfrm>
            <a:off x="1143000" y="1524000"/>
            <a:ext cx="7772400" cy="4953000"/>
          </a:xfrm>
        </p:spPr>
        <p:txBody>
          <a:bodyPr/>
          <a:lstStyle/>
          <a:p>
            <a:r>
              <a:rPr lang="en-US" altLang="en-US" sz="2400"/>
              <a:t>Legislature approved a revised version of Section 298 in 2017.</a:t>
            </a:r>
          </a:p>
          <a:p>
            <a:r>
              <a:rPr lang="en-US" altLang="en-US" sz="2400"/>
              <a:t>This version requires:</a:t>
            </a:r>
          </a:p>
          <a:p>
            <a:pPr lvl="1"/>
            <a:r>
              <a:rPr lang="en-US" altLang="en-US" sz="2400"/>
              <a:t>MDHHS develop up to three pilots (in which the Medicaid behavioral health and IDD funds will go to the private health plans and then to the CMHSP) and one demonstration model to test the integration of physical and behavioral health</a:t>
            </a:r>
          </a:p>
          <a:p>
            <a:pPr lvl="1"/>
            <a:r>
              <a:rPr lang="en-US" altLang="en-US" sz="2400"/>
              <a:t>Must also have a project facilitator and an evaluation by a State research facility</a:t>
            </a:r>
          </a:p>
          <a:p>
            <a:r>
              <a:rPr lang="en-US" altLang="en-US" sz="2400"/>
              <a:t>At least 2 years in length</a:t>
            </a:r>
          </a:p>
          <a:p>
            <a:r>
              <a:rPr lang="en-US" altLang="en-US" sz="2400"/>
              <a:t>Cost savings are reinvested in behavioral health</a:t>
            </a:r>
            <a:endParaRPr lang="en-US" altLang="en-US"/>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192F07AB-58D6-422E-94AC-99B0CB828E00}" type="slidenum">
              <a:rPr lang="en-US" altLang="en-US" sz="1400" smtClean="0"/>
              <a:pPr>
                <a:spcBef>
                  <a:spcPct val="50000"/>
                </a:spcBef>
                <a:buClrTx/>
                <a:buSzTx/>
                <a:buFontTx/>
                <a:buNone/>
              </a:pPr>
              <a:t>26</a:t>
            </a:fld>
            <a:endParaRPr lang="en-US" altLang="en-US" sz="1400"/>
          </a:p>
        </p:txBody>
      </p:sp>
      <p:pic>
        <p:nvPicPr>
          <p:cNvPr id="348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76200"/>
            <a:ext cx="15875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Section 298 -</a:t>
            </a:r>
          </a:p>
        </p:txBody>
      </p:sp>
      <p:sp>
        <p:nvSpPr>
          <p:cNvPr id="35843" name="Content Placeholder 2"/>
          <p:cNvSpPr>
            <a:spLocks noGrp="1"/>
          </p:cNvSpPr>
          <p:nvPr>
            <p:ph idx="1"/>
          </p:nvPr>
        </p:nvSpPr>
        <p:spPr>
          <a:xfrm>
            <a:off x="990600" y="1447800"/>
            <a:ext cx="7772400" cy="4800600"/>
          </a:xfrm>
        </p:spPr>
        <p:txBody>
          <a:bodyPr/>
          <a:lstStyle/>
          <a:p>
            <a:r>
              <a:rPr lang="en-US" altLang="en-US" sz="2400"/>
              <a:t>There are 3 pilots sites – Genesee, Saginaw and Muskegon/West Michigan</a:t>
            </a:r>
          </a:p>
          <a:p>
            <a:r>
              <a:rPr lang="en-US" altLang="en-US" sz="2400"/>
              <a:t>Network 180 will be the demonstration project site.</a:t>
            </a:r>
          </a:p>
          <a:p>
            <a:r>
              <a:rPr lang="en-US" altLang="en-US" sz="2400"/>
              <a:t>Will require agreements with health plans to coordinate care, and possibly payment structures.</a:t>
            </a:r>
          </a:p>
          <a:p>
            <a:r>
              <a:rPr lang="en-US" altLang="en-US" sz="2400"/>
              <a:t>It is not possible to implement Section 298 under the current 1915 waiver.</a:t>
            </a:r>
          </a:p>
          <a:p>
            <a:r>
              <a:rPr lang="en-US" altLang="en-US" sz="2400"/>
              <a:t>The State must wait for approval of the 1115 waiver, and then seek approval for an amendment of the waiver to allow for 298 pilot and demonstration projects. </a:t>
            </a:r>
          </a:p>
        </p:txBody>
      </p:sp>
      <p:sp>
        <p:nvSpPr>
          <p:cNvPr id="358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EE5888BD-9B98-47A9-9E52-9FE654478729}" type="slidenum">
              <a:rPr lang="en-US" altLang="en-US" sz="1400" smtClean="0"/>
              <a:pPr>
                <a:spcBef>
                  <a:spcPct val="50000"/>
                </a:spcBef>
                <a:buClrTx/>
                <a:buSzTx/>
                <a:buFontTx/>
                <a:buNone/>
              </a:pPr>
              <a:t>27</a:t>
            </a:fld>
            <a:endParaRPr lang="en-US" altLang="en-US" sz="1400"/>
          </a:p>
        </p:txBody>
      </p:sp>
      <p:pic>
        <p:nvPicPr>
          <p:cNvPr id="358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
            <a:ext cx="16240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143000" y="457200"/>
            <a:ext cx="7772400" cy="1143000"/>
          </a:xfrm>
        </p:spPr>
        <p:txBody>
          <a:bodyPr/>
          <a:lstStyle/>
          <a:p>
            <a:r>
              <a:rPr lang="en-US" altLang="en-US"/>
              <a:t>Section 298 – Issues - </a:t>
            </a:r>
          </a:p>
        </p:txBody>
      </p:sp>
      <p:sp>
        <p:nvSpPr>
          <p:cNvPr id="36867" name="Content Placeholder 2"/>
          <p:cNvSpPr>
            <a:spLocks noGrp="1"/>
          </p:cNvSpPr>
          <p:nvPr>
            <p:ph idx="1"/>
          </p:nvPr>
        </p:nvSpPr>
        <p:spPr>
          <a:xfrm>
            <a:off x="1066800" y="1447800"/>
            <a:ext cx="7772400" cy="4953000"/>
          </a:xfrm>
        </p:spPr>
        <p:txBody>
          <a:bodyPr/>
          <a:lstStyle/>
          <a:p>
            <a:r>
              <a:rPr lang="en-US" altLang="en-US" sz="2400"/>
              <a:t>There are many barriers to implementation of the pilot project (current laws, statutes, etc.)</a:t>
            </a:r>
          </a:p>
          <a:p>
            <a:r>
              <a:rPr lang="en-US" altLang="en-US" sz="2400"/>
              <a:t>These must be overcome for the implementation to occur.</a:t>
            </a:r>
          </a:p>
          <a:p>
            <a:r>
              <a:rPr lang="en-US" altLang="en-US" sz="2400"/>
              <a:t>The required changes to the Social Welfare Act were recently made and signed by the Governor.</a:t>
            </a:r>
          </a:p>
          <a:p>
            <a:r>
              <a:rPr lang="en-US" altLang="en-US" sz="2400"/>
              <a:t>It will require changes to administer the Substance Use Disorder benefit (Mental Health Code)</a:t>
            </a:r>
          </a:p>
          <a:p>
            <a:r>
              <a:rPr lang="en-US" altLang="en-US" sz="2400"/>
              <a:t>About 25% of Medicaid recipients do not have care managed by the Health Plans. (fee for service)</a:t>
            </a:r>
          </a:p>
          <a:p>
            <a:pPr lvl="1"/>
            <a:r>
              <a:rPr lang="en-US" altLang="en-US" sz="2400"/>
              <a:t>These people account for about 40 percent of the spending (mostly dual eligible)</a:t>
            </a:r>
          </a:p>
        </p:txBody>
      </p:sp>
      <p:sp>
        <p:nvSpPr>
          <p:cNvPr id="368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E18F6AA3-8A49-4D7F-8E09-D61EEFDC1C08}" type="slidenum">
              <a:rPr lang="en-US" altLang="en-US" sz="1400" smtClean="0"/>
              <a:pPr>
                <a:spcBef>
                  <a:spcPct val="50000"/>
                </a:spcBef>
                <a:buClrTx/>
                <a:buSzTx/>
                <a:buFontTx/>
                <a:buNone/>
              </a:pPr>
              <a:t>28</a:t>
            </a:fld>
            <a:endParaRPr lang="en-US" altLang="en-US" sz="1400"/>
          </a:p>
        </p:txBody>
      </p:sp>
      <p:pic>
        <p:nvPicPr>
          <p:cNvPr id="368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8600"/>
            <a:ext cx="11969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Section 298 -</a:t>
            </a:r>
          </a:p>
        </p:txBody>
      </p:sp>
      <p:sp>
        <p:nvSpPr>
          <p:cNvPr id="3" name="Content Placeholder 2"/>
          <p:cNvSpPr>
            <a:spLocks noGrp="1"/>
          </p:cNvSpPr>
          <p:nvPr>
            <p:ph idx="1"/>
          </p:nvPr>
        </p:nvSpPr>
        <p:spPr>
          <a:xfrm>
            <a:off x="1143000" y="1676400"/>
            <a:ext cx="7772400" cy="4800600"/>
          </a:xfrm>
        </p:spPr>
        <p:txBody>
          <a:bodyPr/>
          <a:lstStyle/>
          <a:p>
            <a:pPr>
              <a:defRPr/>
            </a:pPr>
            <a:r>
              <a:rPr lang="en-US" sz="2800" dirty="0"/>
              <a:t>Has been delayed until October 1, 2019 or later, depending on the 1115 waiver approval.</a:t>
            </a:r>
          </a:p>
          <a:p>
            <a:pPr>
              <a:defRPr/>
            </a:pPr>
            <a:r>
              <a:rPr lang="en-US" sz="2800" dirty="0"/>
              <a:t>Also difficult to do mid-fiscal year.</a:t>
            </a:r>
          </a:p>
          <a:p>
            <a:pPr>
              <a:defRPr/>
            </a:pPr>
            <a:r>
              <a:rPr lang="en-US" sz="2800" dirty="0"/>
              <a:t>CMHSP’s have to be able to return to the “current system” after the termination of the pilot.  </a:t>
            </a:r>
          </a:p>
          <a:p>
            <a:pPr>
              <a:defRPr/>
            </a:pPr>
            <a:r>
              <a:rPr lang="en-US" sz="2800" dirty="0"/>
              <a:t>Requires different administrative and payment issues</a:t>
            </a:r>
          </a:p>
          <a:p>
            <a:pPr>
              <a:defRPr/>
            </a:pPr>
            <a:r>
              <a:rPr lang="en-US" sz="2800" dirty="0"/>
              <a:t>Need to figure out how to pay for people not currently in a managed care plan.  (duals)</a:t>
            </a:r>
          </a:p>
          <a:p>
            <a:pPr marL="0" indent="0">
              <a:buFont typeface="Wingdings" panose="05000000000000000000" pitchFamily="2" charset="2"/>
              <a:buNone/>
              <a:defRPr/>
            </a:pPr>
            <a:endParaRPr lang="en-US" dirty="0"/>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44BEDDCB-E1C3-41CE-961E-C6388C01DD79}" type="slidenum">
              <a:rPr lang="en-US" altLang="en-US" sz="1400" smtClean="0"/>
              <a:pPr>
                <a:spcBef>
                  <a:spcPct val="50000"/>
                </a:spcBef>
                <a:buClrTx/>
                <a:buSzTx/>
                <a:buFontTx/>
                <a:buNone/>
              </a:pPr>
              <a:t>29</a:t>
            </a:fld>
            <a:endParaRPr lang="en-US" altLang="en-US" sz="1400"/>
          </a:p>
        </p:txBody>
      </p:sp>
      <p:pic>
        <p:nvPicPr>
          <p:cNvPr id="378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
            <a:ext cx="3048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CMH financing</a:t>
            </a:r>
          </a:p>
        </p:txBody>
      </p:sp>
      <p:sp>
        <p:nvSpPr>
          <p:cNvPr id="10243" name="Content Placeholder 2"/>
          <p:cNvSpPr>
            <a:spLocks noGrp="1"/>
          </p:cNvSpPr>
          <p:nvPr>
            <p:ph idx="1"/>
          </p:nvPr>
        </p:nvSpPr>
        <p:spPr>
          <a:xfrm>
            <a:off x="1143000" y="1524000"/>
            <a:ext cx="7772400" cy="4114800"/>
          </a:xfrm>
        </p:spPr>
        <p:txBody>
          <a:bodyPr/>
          <a:lstStyle/>
          <a:p>
            <a:r>
              <a:rPr lang="en-US" altLang="en-US"/>
              <a:t>Not subject to ERISA (pension plan laws)</a:t>
            </a:r>
          </a:p>
          <a:p>
            <a:r>
              <a:rPr lang="en-US" altLang="en-US"/>
              <a:t>Operate under GAAP (generally accepted accounting principles) and 2CFR200 (formally A-87)</a:t>
            </a:r>
          </a:p>
          <a:p>
            <a:r>
              <a:rPr lang="en-US" altLang="en-US"/>
              <a:t>Governs how purchases and expenses are accounted for, and spread across cost centers to determine unit costs</a:t>
            </a:r>
          </a:p>
          <a:p>
            <a:endParaRPr lang="en-US" altLang="en-US"/>
          </a:p>
          <a:p>
            <a:endParaRPr lang="en-US" altLang="en-US"/>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9C003408-1AC9-4670-B866-C8CEE031DD1E}" type="slidenum">
              <a:rPr lang="en-US" altLang="en-US" sz="1400" smtClean="0"/>
              <a:pPr>
                <a:spcBef>
                  <a:spcPct val="50000"/>
                </a:spcBef>
                <a:buClrTx/>
                <a:buSzTx/>
                <a:buFontTx/>
                <a:buNone/>
              </a:pPr>
              <a:t>3</a:t>
            </a:fld>
            <a:endParaRPr lang="en-US"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28600"/>
            <a:ext cx="8229600" cy="1371600"/>
          </a:xfrm>
        </p:spPr>
        <p:txBody>
          <a:bodyPr/>
          <a:lstStyle/>
          <a:p>
            <a:pPr eaLnBrk="1" hangingPunct="1"/>
            <a:br>
              <a:rPr lang="en-US" altLang="en-US" sz="4000"/>
            </a:br>
            <a:r>
              <a:rPr lang="en-US" altLang="en-US" sz="4000"/>
              <a:t>   </a:t>
            </a:r>
            <a:r>
              <a:rPr lang="en-US" altLang="en-US" sz="3600"/>
              <a:t>Affordable Care Act</a:t>
            </a:r>
            <a:br>
              <a:rPr lang="en-US" altLang="en-US" sz="4000"/>
            </a:br>
            <a:r>
              <a:rPr lang="en-US" altLang="en-US" sz="4000"/>
              <a:t>    </a:t>
            </a:r>
          </a:p>
        </p:txBody>
      </p:sp>
      <p:sp>
        <p:nvSpPr>
          <p:cNvPr id="38915" name="Content Placeholder 2"/>
          <p:cNvSpPr>
            <a:spLocks noGrp="1"/>
          </p:cNvSpPr>
          <p:nvPr>
            <p:ph idx="1"/>
          </p:nvPr>
        </p:nvSpPr>
        <p:spPr>
          <a:xfrm>
            <a:off x="1371600" y="2514600"/>
            <a:ext cx="7315200" cy="3886200"/>
          </a:xfrm>
        </p:spPr>
        <p:txBody>
          <a:bodyPr/>
          <a:lstStyle/>
          <a:p>
            <a:pPr eaLnBrk="1" hangingPunct="1"/>
            <a:r>
              <a:rPr lang="en-US" altLang="en-US" sz="2800"/>
              <a:t>ACA was fully implemented January 1, 2014.</a:t>
            </a:r>
          </a:p>
          <a:p>
            <a:pPr eaLnBrk="1" hangingPunct="1"/>
            <a:r>
              <a:rPr lang="en-US" altLang="en-US" sz="2800"/>
              <a:t>Michigan did opt into Medicaid coverage for up to 138% of poverty, effective April 1, 2014.  It is called Healthy Michigan.</a:t>
            </a:r>
          </a:p>
          <a:p>
            <a:pPr eaLnBrk="1" hangingPunct="1"/>
            <a:r>
              <a:rPr lang="en-US" altLang="en-US" sz="2800"/>
              <a:t>Healthy Michigan Medicaid was100% federally funded through 2017.  Now the State of Michigan pays about 5% of costs</a:t>
            </a:r>
          </a:p>
        </p:txBody>
      </p:sp>
      <p:sp>
        <p:nvSpPr>
          <p:cNvPr id="389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BBD602EF-DE23-41E7-9437-7B5198732E92}" type="slidenum">
              <a:rPr lang="en-US" altLang="en-US" sz="1200" smtClean="0">
                <a:solidFill>
                  <a:srgbClr val="000000"/>
                </a:solidFill>
                <a:latin typeface="Arial Black" panose="020B0A04020102020204" pitchFamily="34" charset="0"/>
              </a:rPr>
              <a:pPr>
                <a:spcBef>
                  <a:spcPct val="0"/>
                </a:spcBef>
                <a:buClrTx/>
                <a:buSzTx/>
                <a:buFontTx/>
                <a:buNone/>
              </a:pPr>
              <a:t>30</a:t>
            </a:fld>
            <a:endParaRPr lang="en-US" altLang="en-US" sz="1200">
              <a:solidFill>
                <a:srgbClr val="000000"/>
              </a:solidFill>
              <a:latin typeface="Arial Black" panose="020B0A04020102020204" pitchFamily="34" charset="0"/>
            </a:endParaRPr>
          </a:p>
        </p:txBody>
      </p:sp>
      <p:pic>
        <p:nvPicPr>
          <p:cNvPr id="3891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3419475"/>
            <a:ext cx="19050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3419475"/>
            <a:ext cx="19050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33400"/>
            <a:ext cx="3352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a:t>Children’s Waiver	</a:t>
            </a:r>
          </a:p>
        </p:txBody>
      </p:sp>
      <p:sp>
        <p:nvSpPr>
          <p:cNvPr id="39939" name="Rectangle 3"/>
          <p:cNvSpPr>
            <a:spLocks noGrp="1" noChangeArrowheads="1"/>
          </p:cNvSpPr>
          <p:nvPr>
            <p:ph idx="1"/>
          </p:nvPr>
        </p:nvSpPr>
        <p:spPr>
          <a:xfrm>
            <a:off x="914400" y="1752600"/>
            <a:ext cx="7543800" cy="4724400"/>
          </a:xfrm>
        </p:spPr>
        <p:txBody>
          <a:bodyPr/>
          <a:lstStyle/>
          <a:p>
            <a:pPr eaLnBrk="1" hangingPunct="1"/>
            <a:r>
              <a:rPr lang="en-US" altLang="en-US" sz="2800"/>
              <a:t>Closed end entitlement – limited slots available – that will likely continue</a:t>
            </a:r>
          </a:p>
          <a:p>
            <a:pPr eaLnBrk="1" hangingPunct="1"/>
            <a:r>
              <a:rPr lang="en-US" altLang="en-US" sz="2800"/>
              <a:t>Children are enrolled in the waiver until the age of 18</a:t>
            </a:r>
          </a:p>
          <a:p>
            <a:pPr eaLnBrk="1" hangingPunct="1"/>
            <a:r>
              <a:rPr lang="en-US" altLang="en-US" sz="2800"/>
              <a:t>Children’s Waiver is currently “fee-for-service” benefit – will become capitated</a:t>
            </a:r>
          </a:p>
          <a:p>
            <a:pPr eaLnBrk="1" hangingPunct="1"/>
            <a:r>
              <a:rPr lang="en-US" altLang="en-US" sz="2800"/>
              <a:t>Serves medically fragile or behaviorally challenged children with high needs</a:t>
            </a:r>
          </a:p>
          <a:p>
            <a:pPr eaLnBrk="1" hangingPunct="1">
              <a:buFont typeface="Wingdings" panose="05000000000000000000" pitchFamily="2" charset="2"/>
              <a:buNone/>
            </a:pPr>
            <a:endParaRPr lang="en-US" altLang="en-US"/>
          </a:p>
          <a:p>
            <a:pPr eaLnBrk="1" hangingPunct="1"/>
            <a:endParaRPr lang="en-US" altLang="en-US"/>
          </a:p>
          <a:p>
            <a:pPr eaLnBrk="1" hangingPunct="1"/>
            <a:endParaRPr lang="en-US" altLang="en-US"/>
          </a:p>
        </p:txBody>
      </p:sp>
      <p:sp>
        <p:nvSpPr>
          <p:cNvPr id="3994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135F3A21-ECBE-4817-B949-6220D96B5EF0}" type="slidenum">
              <a:rPr lang="en-US" altLang="en-US" sz="1200" smtClean="0">
                <a:latin typeface="Arial Black" panose="020B0A04020102020204" pitchFamily="34" charset="0"/>
              </a:rPr>
              <a:pPr>
                <a:spcBef>
                  <a:spcPct val="0"/>
                </a:spcBef>
                <a:buClrTx/>
                <a:buSzTx/>
                <a:buFontTx/>
                <a:buNone/>
              </a:pPr>
              <a:t>31</a:t>
            </a:fld>
            <a:endParaRPr lang="en-US" altLang="en-US" sz="1200">
              <a:latin typeface="Arial Black" panose="020B0A04020102020204" pitchFamily="34" charset="0"/>
            </a:endParaRPr>
          </a:p>
        </p:txBody>
      </p:sp>
      <p:pic>
        <p:nvPicPr>
          <p:cNvPr id="39941" name="Picture 5" descr="MCj019769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0"/>
            <a:ext cx="25209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7"/>
          <p:cNvSpPr>
            <a:spLocks noGrp="1" noChangeArrowheads="1"/>
          </p:cNvSpPr>
          <p:nvPr>
            <p:ph idx="1"/>
          </p:nvPr>
        </p:nvSpPr>
        <p:spPr>
          <a:xfrm>
            <a:off x="1143000" y="2209800"/>
            <a:ext cx="7467600" cy="4343400"/>
          </a:xfrm>
        </p:spPr>
        <p:txBody>
          <a:bodyPr/>
          <a:lstStyle/>
          <a:p>
            <a:pPr eaLnBrk="1" hangingPunct="1">
              <a:lnSpc>
                <a:spcPct val="90000"/>
              </a:lnSpc>
            </a:pPr>
            <a:endParaRPr lang="en-US" altLang="en-US"/>
          </a:p>
          <a:p>
            <a:pPr eaLnBrk="1" hangingPunct="1">
              <a:lnSpc>
                <a:spcPct val="90000"/>
              </a:lnSpc>
            </a:pPr>
            <a:r>
              <a:rPr lang="en-US" altLang="en-US" sz="2800"/>
              <a:t>Most kids do not have Medicaid other than for this waiver.  They have private insurance.</a:t>
            </a:r>
          </a:p>
          <a:p>
            <a:pPr eaLnBrk="1" hangingPunct="1">
              <a:lnSpc>
                <a:spcPct val="90000"/>
              </a:lnSpc>
            </a:pPr>
            <a:r>
              <a:rPr lang="en-US" altLang="en-US" sz="2800"/>
              <a:t>State determines who gets the available slots based on a needs based system</a:t>
            </a:r>
          </a:p>
          <a:p>
            <a:pPr eaLnBrk="1" hangingPunct="1">
              <a:lnSpc>
                <a:spcPct val="90000"/>
              </a:lnSpc>
            </a:pPr>
            <a:r>
              <a:rPr lang="en-US" altLang="en-US" sz="2800"/>
              <a:t>Slot based system will continue.  </a:t>
            </a:r>
          </a:p>
          <a:p>
            <a:pPr eaLnBrk="1" hangingPunct="1">
              <a:lnSpc>
                <a:spcPct val="90000"/>
              </a:lnSpc>
            </a:pPr>
            <a:r>
              <a:rPr lang="en-US" altLang="en-US" sz="2800"/>
              <a:t>Payments will become actuarially based when waiver is implemented</a:t>
            </a:r>
          </a:p>
        </p:txBody>
      </p:sp>
      <p:sp>
        <p:nvSpPr>
          <p:cNvPr id="4096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01EF8F52-C113-4E54-8479-1AB62675C20B}" type="slidenum">
              <a:rPr lang="en-US" altLang="en-US" sz="1200" smtClean="0">
                <a:latin typeface="Arial Black" panose="020B0A04020102020204" pitchFamily="34" charset="0"/>
              </a:rPr>
              <a:pPr>
                <a:spcBef>
                  <a:spcPct val="0"/>
                </a:spcBef>
                <a:buClrTx/>
                <a:buSzTx/>
                <a:buFontTx/>
                <a:buNone/>
              </a:pPr>
              <a:t>32</a:t>
            </a:fld>
            <a:endParaRPr lang="en-US" altLang="en-US" sz="1200">
              <a:latin typeface="Arial Black" panose="020B0A04020102020204" pitchFamily="34" charset="0"/>
            </a:endParaRPr>
          </a:p>
        </p:txBody>
      </p:sp>
      <p:pic>
        <p:nvPicPr>
          <p:cNvPr id="409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a:t>SED Waiver	</a:t>
            </a:r>
          </a:p>
        </p:txBody>
      </p:sp>
      <p:sp>
        <p:nvSpPr>
          <p:cNvPr id="41987" name="Rectangle 3"/>
          <p:cNvSpPr>
            <a:spLocks noGrp="1" noChangeArrowheads="1"/>
          </p:cNvSpPr>
          <p:nvPr>
            <p:ph idx="1"/>
          </p:nvPr>
        </p:nvSpPr>
        <p:spPr>
          <a:xfrm>
            <a:off x="1219200" y="1981200"/>
            <a:ext cx="7620000" cy="4572000"/>
          </a:xfrm>
        </p:spPr>
        <p:txBody>
          <a:bodyPr/>
          <a:lstStyle/>
          <a:p>
            <a:pPr eaLnBrk="1" hangingPunct="1"/>
            <a:r>
              <a:rPr lang="en-US" altLang="en-US" sz="2800"/>
              <a:t>Fee for Service program – (currently)</a:t>
            </a:r>
          </a:p>
          <a:p>
            <a:pPr eaLnBrk="1" hangingPunct="1"/>
            <a:r>
              <a:rPr lang="en-US" altLang="en-US" sz="2800"/>
              <a:t>DHHS is providing this match to draw down federal funds</a:t>
            </a:r>
          </a:p>
          <a:p>
            <a:pPr eaLnBrk="1" hangingPunct="1"/>
            <a:r>
              <a:rPr lang="en-US" altLang="en-US" sz="2800"/>
              <a:t>Targets children served in multiple systems (court, DHHS, CMH, etc.)  </a:t>
            </a:r>
          </a:p>
          <a:p>
            <a:pPr eaLnBrk="1" hangingPunct="1"/>
            <a:r>
              <a:rPr lang="en-US" altLang="en-US" sz="2800"/>
              <a:t>Currently 33 counties participate. Will become part of waiver for all CMHSP’s.</a:t>
            </a:r>
          </a:p>
          <a:p>
            <a:pPr eaLnBrk="1" hangingPunct="1"/>
            <a:r>
              <a:rPr lang="en-US" altLang="en-US" sz="2800"/>
              <a:t>If a family isn’t eligible for Medicaid, the SED waiver will make the child eligible.</a:t>
            </a:r>
          </a:p>
        </p:txBody>
      </p:sp>
      <p:sp>
        <p:nvSpPr>
          <p:cNvPr id="419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836928B4-7522-4D96-970C-663EDC7B3375}" type="slidenum">
              <a:rPr lang="en-US" altLang="en-US" sz="1200" smtClean="0">
                <a:solidFill>
                  <a:srgbClr val="000000"/>
                </a:solidFill>
                <a:latin typeface="Arial Black" panose="020B0A04020102020204" pitchFamily="34" charset="0"/>
              </a:rPr>
              <a:pPr>
                <a:spcBef>
                  <a:spcPct val="0"/>
                </a:spcBef>
                <a:buClrTx/>
                <a:buSzTx/>
                <a:buFontTx/>
                <a:buNone/>
              </a:pPr>
              <a:t>33</a:t>
            </a:fld>
            <a:endParaRPr lang="en-US" altLang="en-US" sz="1200">
              <a:solidFill>
                <a:srgbClr val="000000"/>
              </a:solidFill>
              <a:latin typeface="Arial Black" panose="020B0A04020102020204" pitchFamily="34" charset="0"/>
            </a:endParaRPr>
          </a:p>
        </p:txBody>
      </p:sp>
      <p:pic>
        <p:nvPicPr>
          <p:cNvPr id="41989" name="Picture 9" descr="C:\Users\cmills\AppData\Local\Microsoft\Windows\Temporary Internet Files\Content.IE5\0NK91HGZ\dglxass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57200"/>
            <a:ext cx="2122488"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t>State General Fund</a:t>
            </a:r>
          </a:p>
        </p:txBody>
      </p:sp>
      <p:sp>
        <p:nvSpPr>
          <p:cNvPr id="28676" name="Rectangle 3"/>
          <p:cNvSpPr>
            <a:spLocks noGrp="1" noChangeArrowheads="1"/>
          </p:cNvSpPr>
          <p:nvPr>
            <p:ph idx="1"/>
          </p:nvPr>
        </p:nvSpPr>
        <p:spPr>
          <a:xfrm>
            <a:off x="990600" y="1981200"/>
            <a:ext cx="7620000" cy="4343400"/>
          </a:xfrm>
        </p:spPr>
        <p:txBody>
          <a:bodyPr/>
          <a:lstStyle/>
          <a:p>
            <a:pPr eaLnBrk="1" hangingPunct="1">
              <a:lnSpc>
                <a:spcPct val="90000"/>
              </a:lnSpc>
              <a:defRPr/>
            </a:pPr>
            <a:r>
              <a:rPr lang="en-US" altLang="en-US" sz="2400" dirty="0"/>
              <a:t>Formula Funding share of state </a:t>
            </a:r>
          </a:p>
          <a:p>
            <a:pPr marL="0" indent="0" eaLnBrk="1" hangingPunct="1">
              <a:lnSpc>
                <a:spcPct val="90000"/>
              </a:lnSpc>
              <a:buFont typeface="Wingdings" panose="05000000000000000000" pitchFamily="2" charset="2"/>
              <a:buNone/>
              <a:defRPr/>
            </a:pPr>
            <a:r>
              <a:rPr lang="en-US" altLang="en-US" sz="2400" dirty="0"/>
              <a:t>    appropriated funds. </a:t>
            </a:r>
          </a:p>
          <a:p>
            <a:pPr eaLnBrk="1" hangingPunct="1">
              <a:lnSpc>
                <a:spcPct val="90000"/>
              </a:lnSpc>
              <a:defRPr/>
            </a:pPr>
            <a:r>
              <a:rPr lang="en-US" altLang="en-US" sz="2400" dirty="0"/>
              <a:t>General funds serve the “priority population”, which includes people Severe Mental Illness, Children with SED and persons with IDD who meet State determined service criteria but do not have Medicaid</a:t>
            </a:r>
          </a:p>
          <a:p>
            <a:pPr eaLnBrk="1" hangingPunct="1">
              <a:lnSpc>
                <a:spcPct val="90000"/>
              </a:lnSpc>
              <a:defRPr/>
            </a:pPr>
            <a:r>
              <a:rPr lang="en-US" altLang="en-US" sz="2400" dirty="0"/>
              <a:t>Mental Health code requires that GF funds serve the priority population, priority needs and core CMH functions (recipient rights, 24 hour emergency services, etc.)</a:t>
            </a:r>
          </a:p>
          <a:p>
            <a:pPr eaLnBrk="1" hangingPunct="1">
              <a:lnSpc>
                <a:spcPct val="90000"/>
              </a:lnSpc>
              <a:defRPr/>
            </a:pPr>
            <a:r>
              <a:rPr lang="en-US" altLang="en-US" sz="2400" dirty="0"/>
              <a:t>There is currently $119 million in GF appropriation for operations</a:t>
            </a:r>
          </a:p>
          <a:p>
            <a:pPr eaLnBrk="1" hangingPunct="1">
              <a:lnSpc>
                <a:spcPct val="90000"/>
              </a:lnSpc>
              <a:defRPr/>
            </a:pPr>
            <a:endParaRPr lang="en-US" altLang="en-US" sz="2400" dirty="0"/>
          </a:p>
          <a:p>
            <a:pPr eaLnBrk="1" hangingPunct="1">
              <a:lnSpc>
                <a:spcPct val="90000"/>
              </a:lnSpc>
              <a:buFont typeface="Wingdings" panose="05000000000000000000" pitchFamily="2" charset="2"/>
              <a:buNone/>
              <a:defRPr/>
            </a:pPr>
            <a:endParaRPr lang="en-US" altLang="en-US" dirty="0"/>
          </a:p>
          <a:p>
            <a:pPr eaLnBrk="1" hangingPunct="1">
              <a:lnSpc>
                <a:spcPct val="90000"/>
              </a:lnSpc>
              <a:defRPr/>
            </a:pPr>
            <a:endParaRPr lang="en-US" altLang="en-US" dirty="0"/>
          </a:p>
        </p:txBody>
      </p:sp>
      <p:sp>
        <p:nvSpPr>
          <p:cNvPr id="430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71D025F0-2812-461A-9EC4-2B2EC63D9C29}" type="slidenum">
              <a:rPr lang="en-US" altLang="en-US" sz="1200" smtClean="0">
                <a:solidFill>
                  <a:srgbClr val="000000"/>
                </a:solidFill>
                <a:latin typeface="Arial Black" panose="020B0A04020102020204" pitchFamily="34" charset="0"/>
              </a:rPr>
              <a:pPr>
                <a:spcBef>
                  <a:spcPct val="0"/>
                </a:spcBef>
                <a:buClrTx/>
                <a:buSzTx/>
                <a:buFontTx/>
                <a:buNone/>
              </a:pPr>
              <a:t>34</a:t>
            </a:fld>
            <a:endParaRPr lang="en-US" altLang="en-US" sz="1200">
              <a:solidFill>
                <a:srgbClr val="000000"/>
              </a:solidFill>
              <a:latin typeface="Arial Black" panose="020B0A04020102020204" pitchFamily="34" charset="0"/>
            </a:endParaRPr>
          </a:p>
        </p:txBody>
      </p:sp>
      <p:pic>
        <p:nvPicPr>
          <p:cNvPr id="43013" name="Picture 4" descr="MCMP00594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838200"/>
            <a:ext cx="1398588"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t>General funds also cover…</a:t>
            </a:r>
          </a:p>
        </p:txBody>
      </p:sp>
      <p:sp>
        <p:nvSpPr>
          <p:cNvPr id="44035" name="Rectangle 3"/>
          <p:cNvSpPr>
            <a:spLocks noGrp="1" noChangeArrowheads="1"/>
          </p:cNvSpPr>
          <p:nvPr>
            <p:ph idx="1"/>
          </p:nvPr>
        </p:nvSpPr>
        <p:spPr>
          <a:xfrm>
            <a:off x="1295400" y="1447800"/>
            <a:ext cx="7391400" cy="4800600"/>
          </a:xfrm>
        </p:spPr>
        <p:txBody>
          <a:bodyPr/>
          <a:lstStyle/>
          <a:p>
            <a:pPr eaLnBrk="1" hangingPunct="1"/>
            <a:r>
              <a:rPr lang="en-US" altLang="en-US" sz="2800"/>
              <a:t>Prevention programs </a:t>
            </a:r>
          </a:p>
          <a:p>
            <a:pPr eaLnBrk="1" hangingPunct="1"/>
            <a:r>
              <a:rPr lang="en-US" altLang="en-US" sz="2800"/>
              <a:t>Community benefit programs e.g. Jail diversion and jail services, education/school programs, Multi-purpose collaborative body, etc.</a:t>
            </a:r>
          </a:p>
          <a:p>
            <a:pPr eaLnBrk="1" hangingPunct="1"/>
            <a:r>
              <a:rPr lang="en-US" altLang="en-US" sz="2800"/>
              <a:t>Psychiatric inpatient for non-Medicaid consumers is the responsibility of the CMHSP</a:t>
            </a:r>
          </a:p>
          <a:p>
            <a:pPr eaLnBrk="1" hangingPunct="1"/>
            <a:r>
              <a:rPr lang="en-US" altLang="en-US" sz="2800"/>
              <a:t>Spend down expense</a:t>
            </a:r>
          </a:p>
          <a:p>
            <a:pPr eaLnBrk="1" hangingPunct="1"/>
            <a:r>
              <a:rPr lang="en-US" altLang="en-US" sz="2800"/>
              <a:t>MARA workers (DHHS employees)</a:t>
            </a:r>
          </a:p>
        </p:txBody>
      </p:sp>
      <p:sp>
        <p:nvSpPr>
          <p:cNvPr id="440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BB263D95-FACA-4A53-91F7-9D026A583F1D}" type="slidenum">
              <a:rPr lang="en-US" altLang="en-US" sz="1200" smtClean="0">
                <a:solidFill>
                  <a:srgbClr val="000000"/>
                </a:solidFill>
                <a:latin typeface="Arial Black" panose="020B0A04020102020204" pitchFamily="34" charset="0"/>
              </a:rPr>
              <a:pPr>
                <a:spcBef>
                  <a:spcPct val="0"/>
                </a:spcBef>
                <a:buClrTx/>
                <a:buSzTx/>
                <a:buFontTx/>
                <a:buNone/>
              </a:pPr>
              <a:t>35</a:t>
            </a:fld>
            <a:endParaRPr lang="en-US" altLang="en-US" sz="1200">
              <a:solidFill>
                <a:srgbClr val="000000"/>
              </a:solidFill>
              <a:latin typeface="Arial Black" panose="020B0A04020102020204" pitchFamily="34" charset="0"/>
            </a:endParaRPr>
          </a:p>
        </p:txBody>
      </p:sp>
      <p:pic>
        <p:nvPicPr>
          <p:cNvPr id="4403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5720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457200"/>
            <a:ext cx="8229600" cy="838200"/>
          </a:xfrm>
        </p:spPr>
        <p:txBody>
          <a:bodyPr/>
          <a:lstStyle/>
          <a:p>
            <a:pPr eaLnBrk="1" hangingPunct="1"/>
            <a:r>
              <a:rPr lang="en-US" altLang="en-US" sz="4000"/>
              <a:t>       General funds </a:t>
            </a:r>
          </a:p>
        </p:txBody>
      </p:sp>
      <p:sp>
        <p:nvSpPr>
          <p:cNvPr id="64515" name="Rectangle 3"/>
          <p:cNvSpPr>
            <a:spLocks noGrp="1" noChangeArrowheads="1"/>
          </p:cNvSpPr>
          <p:nvPr>
            <p:ph idx="1"/>
          </p:nvPr>
        </p:nvSpPr>
        <p:spPr>
          <a:xfrm>
            <a:off x="990600" y="1905000"/>
            <a:ext cx="7620000" cy="4343400"/>
          </a:xfrm>
        </p:spPr>
        <p:txBody>
          <a:bodyPr/>
          <a:lstStyle/>
          <a:p>
            <a:pPr eaLnBrk="1" hangingPunct="1">
              <a:lnSpc>
                <a:spcPct val="90000"/>
              </a:lnSpc>
              <a:defRPr/>
            </a:pPr>
            <a:r>
              <a:rPr lang="en-US" altLang="en-US" dirty="0"/>
              <a:t>You can use GF for other programs after you have met your Mental Health Code obligations</a:t>
            </a:r>
          </a:p>
          <a:p>
            <a:pPr eaLnBrk="1" hangingPunct="1">
              <a:lnSpc>
                <a:spcPct val="90000"/>
              </a:lnSpc>
              <a:defRPr/>
            </a:pPr>
            <a:r>
              <a:rPr lang="en-US" altLang="en-US" dirty="0"/>
              <a:t>GF funds are annually fixed but may be reduced or increased by the state</a:t>
            </a:r>
          </a:p>
          <a:p>
            <a:pPr eaLnBrk="1" hangingPunct="1">
              <a:lnSpc>
                <a:spcPct val="90000"/>
              </a:lnSpc>
              <a:defRPr/>
            </a:pPr>
            <a:r>
              <a:rPr lang="en-US" altLang="en-US" dirty="0"/>
              <a:t>State released a plan to redistribute  GF over the next several years, starting 10/1/2018 </a:t>
            </a:r>
          </a:p>
          <a:p>
            <a:pPr marL="0" indent="0" eaLnBrk="1" hangingPunct="1">
              <a:lnSpc>
                <a:spcPct val="90000"/>
              </a:lnSpc>
              <a:buFont typeface="Wingdings" panose="05000000000000000000" pitchFamily="2" charset="2"/>
              <a:buNone/>
              <a:defRPr/>
            </a:pPr>
            <a:endParaRPr lang="en-US" altLang="en-US" dirty="0"/>
          </a:p>
        </p:txBody>
      </p:sp>
      <p:sp>
        <p:nvSpPr>
          <p:cNvPr id="450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093D28CF-7F0D-4C87-9175-FAAC9EC77050}" type="slidenum">
              <a:rPr lang="en-US" altLang="en-US" sz="1200" smtClean="0">
                <a:solidFill>
                  <a:srgbClr val="000000"/>
                </a:solidFill>
                <a:latin typeface="Arial Black" panose="020B0A04020102020204" pitchFamily="34" charset="0"/>
              </a:rPr>
              <a:pPr>
                <a:spcBef>
                  <a:spcPct val="0"/>
                </a:spcBef>
                <a:buClrTx/>
                <a:buSzTx/>
                <a:buFontTx/>
                <a:buNone/>
              </a:pPr>
              <a:t>36</a:t>
            </a:fld>
            <a:endParaRPr lang="en-US" altLang="en-US" sz="1200">
              <a:solidFill>
                <a:srgbClr val="000000"/>
              </a:solidFill>
              <a:latin typeface="Arial Black" panose="020B0A04020102020204" pitchFamily="34" charset="0"/>
            </a:endParaRPr>
          </a:p>
        </p:txBody>
      </p:sp>
      <p:pic>
        <p:nvPicPr>
          <p:cNvPr id="450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6096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What is a spend down anyway?</a:t>
            </a:r>
          </a:p>
        </p:txBody>
      </p:sp>
      <p:sp>
        <p:nvSpPr>
          <p:cNvPr id="46083" name="Content Placeholder 2"/>
          <p:cNvSpPr>
            <a:spLocks noGrp="1"/>
          </p:cNvSpPr>
          <p:nvPr>
            <p:ph idx="1"/>
          </p:nvPr>
        </p:nvSpPr>
        <p:spPr>
          <a:xfrm>
            <a:off x="1173163" y="1524000"/>
            <a:ext cx="7772400" cy="4572000"/>
          </a:xfrm>
        </p:spPr>
        <p:txBody>
          <a:bodyPr/>
          <a:lstStyle/>
          <a:p>
            <a:r>
              <a:rPr lang="en-US" altLang="en-US"/>
              <a:t>Also known as a deductible</a:t>
            </a:r>
          </a:p>
          <a:p>
            <a:r>
              <a:rPr lang="en-US" altLang="en-US"/>
              <a:t>If a person has too much income to qualify for Medicaid, they may be put on a “spend down”, which allows them to get Medicaid if they spend a certain portion of their income on qualified Medical expenses</a:t>
            </a:r>
          </a:p>
          <a:p>
            <a:endParaRPr lang="en-US" altLang="en-US"/>
          </a:p>
        </p:txBody>
      </p:sp>
      <p:sp>
        <p:nvSpPr>
          <p:cNvPr id="460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9C5271B1-D85F-4487-A95B-AD21DC6C5005}" type="slidenum">
              <a:rPr lang="en-US" altLang="en-US" sz="1400" smtClean="0">
                <a:solidFill>
                  <a:srgbClr val="000000"/>
                </a:solidFill>
              </a:rPr>
              <a:pPr>
                <a:spcBef>
                  <a:spcPct val="50000"/>
                </a:spcBef>
                <a:buClrTx/>
                <a:buSzTx/>
                <a:buFontTx/>
                <a:buNone/>
              </a:pPr>
              <a:t>37</a:t>
            </a:fld>
            <a:endParaRPr lang="en-US" altLang="en-US" sz="1400">
              <a:solidFill>
                <a:srgbClr val="000000"/>
              </a:solidFill>
            </a:endParaRPr>
          </a:p>
        </p:txBody>
      </p:sp>
      <p:pic>
        <p:nvPicPr>
          <p:cNvPr id="4608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648200"/>
            <a:ext cx="19304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z="3600"/>
              <a:t>Spend down – how is it calculated?</a:t>
            </a:r>
          </a:p>
        </p:txBody>
      </p:sp>
      <p:sp>
        <p:nvSpPr>
          <p:cNvPr id="47107" name="Content Placeholder 2"/>
          <p:cNvSpPr>
            <a:spLocks noGrp="1"/>
          </p:cNvSpPr>
          <p:nvPr>
            <p:ph idx="1"/>
          </p:nvPr>
        </p:nvSpPr>
        <p:spPr/>
        <p:txBody>
          <a:bodyPr/>
          <a:lstStyle/>
          <a:p>
            <a:r>
              <a:rPr lang="en-US" altLang="en-US"/>
              <a:t>Varies by geographic location</a:t>
            </a:r>
          </a:p>
          <a:p>
            <a:r>
              <a:rPr lang="en-US" altLang="en-US"/>
              <a:t>There is a PIL, or protected income level</a:t>
            </a:r>
          </a:p>
          <a:p>
            <a:r>
              <a:rPr lang="en-US" altLang="en-US"/>
              <a:t>Can be as low as $341 a month.</a:t>
            </a:r>
          </a:p>
          <a:p>
            <a:r>
              <a:rPr lang="en-US" altLang="en-US"/>
              <a:t>E.g. If income is = $1,000, the spend-down is difference, or $659 per month.</a:t>
            </a:r>
          </a:p>
          <a:p>
            <a:r>
              <a:rPr lang="en-US" altLang="en-US"/>
              <a:t>Person is left with $341 to live on</a:t>
            </a:r>
          </a:p>
        </p:txBody>
      </p:sp>
      <p:sp>
        <p:nvSpPr>
          <p:cNvPr id="47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6B2BF3C6-6669-48A9-8CCC-963078DC6ACA}" type="slidenum">
              <a:rPr lang="en-US" altLang="en-US" sz="1400" smtClean="0">
                <a:solidFill>
                  <a:srgbClr val="000000"/>
                </a:solidFill>
              </a:rPr>
              <a:pPr>
                <a:spcBef>
                  <a:spcPct val="50000"/>
                </a:spcBef>
                <a:buClrTx/>
                <a:buSzTx/>
                <a:buFontTx/>
                <a:buNone/>
              </a:pPr>
              <a:t>38</a:t>
            </a:fld>
            <a:endParaRPr lang="en-US" altLang="en-US" sz="1400">
              <a:solidFill>
                <a:srgbClr val="000000"/>
              </a:solidFill>
            </a:endParaRPr>
          </a:p>
        </p:txBody>
      </p:sp>
      <p:pic>
        <p:nvPicPr>
          <p:cNvPr id="47109"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0"/>
            <a:ext cx="147478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Spend down </a:t>
            </a:r>
          </a:p>
        </p:txBody>
      </p:sp>
      <p:sp>
        <p:nvSpPr>
          <p:cNvPr id="48131" name="Content Placeholder 2"/>
          <p:cNvSpPr>
            <a:spLocks noGrp="1"/>
          </p:cNvSpPr>
          <p:nvPr>
            <p:ph idx="1"/>
          </p:nvPr>
        </p:nvSpPr>
        <p:spPr>
          <a:xfrm>
            <a:off x="1173163" y="1981200"/>
            <a:ext cx="7772400" cy="4267200"/>
          </a:xfrm>
        </p:spPr>
        <p:txBody>
          <a:bodyPr/>
          <a:lstStyle/>
          <a:p>
            <a:r>
              <a:rPr lang="en-US" altLang="en-US"/>
              <a:t>Generally people with a spend down will have Medicare or other insurance</a:t>
            </a:r>
          </a:p>
          <a:p>
            <a:r>
              <a:rPr lang="en-US" altLang="en-US"/>
              <a:t>Other spend downs without an additional insurance generally qualified for Healthy Michigan</a:t>
            </a:r>
          </a:p>
          <a:p>
            <a:r>
              <a:rPr lang="en-US" altLang="en-US"/>
              <a:t>They are what we call “dual eligibles”</a:t>
            </a:r>
          </a:p>
        </p:txBody>
      </p:sp>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8557018B-20F4-4337-9E38-A0B3CB41AD41}" type="slidenum">
              <a:rPr lang="en-US" altLang="en-US" sz="1400" smtClean="0">
                <a:solidFill>
                  <a:srgbClr val="000000"/>
                </a:solidFill>
              </a:rPr>
              <a:pPr>
                <a:spcBef>
                  <a:spcPct val="50000"/>
                </a:spcBef>
                <a:buClrTx/>
                <a:buSzTx/>
                <a:buFontTx/>
                <a:buNone/>
              </a:pPr>
              <a:t>39</a:t>
            </a:fld>
            <a:endParaRPr lang="en-US" altLang="en-US" sz="1400">
              <a:solidFill>
                <a:srgbClr val="000000"/>
              </a:solidFill>
            </a:endParaRPr>
          </a:p>
        </p:txBody>
      </p:sp>
      <p:pic>
        <p:nvPicPr>
          <p:cNvPr id="4813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CMH financing</a:t>
            </a:r>
          </a:p>
        </p:txBody>
      </p:sp>
      <p:sp>
        <p:nvSpPr>
          <p:cNvPr id="11267" name="Content Placeholder 2"/>
          <p:cNvSpPr>
            <a:spLocks noGrp="1"/>
          </p:cNvSpPr>
          <p:nvPr>
            <p:ph idx="1"/>
          </p:nvPr>
        </p:nvSpPr>
        <p:spPr>
          <a:xfrm>
            <a:off x="1066800" y="1600200"/>
            <a:ext cx="7772400" cy="4876800"/>
          </a:xfrm>
        </p:spPr>
        <p:txBody>
          <a:bodyPr/>
          <a:lstStyle/>
          <a:p>
            <a:r>
              <a:rPr lang="en-US" altLang="en-US"/>
              <a:t>We have federal, state and local sources of funds.</a:t>
            </a:r>
          </a:p>
          <a:p>
            <a:r>
              <a:rPr lang="en-US" altLang="en-US"/>
              <a:t>Federal is OBRA, Medicaid, grants, Medicare.  Will often have a federal grant number.  Federal funds over $750,000 require a single audit separate from financial audit.</a:t>
            </a:r>
          </a:p>
          <a:p>
            <a:r>
              <a:rPr lang="en-US" altLang="en-US"/>
              <a:t>State funds are general funds and anything categorical.</a:t>
            </a: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15308C94-37CF-46AA-B2D0-09A4F6AAB5FF}" type="slidenum">
              <a:rPr lang="en-US" altLang="en-US" sz="1400" smtClean="0"/>
              <a:pPr>
                <a:spcBef>
                  <a:spcPct val="50000"/>
                </a:spcBef>
                <a:buClrTx/>
                <a:buSzTx/>
                <a:buFontTx/>
                <a:buNone/>
              </a:pPr>
              <a:t>4</a:t>
            </a:fld>
            <a:endParaRPr lang="en-US" altLang="en-US"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a:t>Spend down</a:t>
            </a:r>
          </a:p>
        </p:txBody>
      </p:sp>
      <p:sp>
        <p:nvSpPr>
          <p:cNvPr id="49155" name="Content Placeholder 2"/>
          <p:cNvSpPr>
            <a:spLocks noGrp="1"/>
          </p:cNvSpPr>
          <p:nvPr>
            <p:ph idx="1"/>
          </p:nvPr>
        </p:nvSpPr>
        <p:spPr>
          <a:xfrm>
            <a:off x="1173163" y="1981200"/>
            <a:ext cx="7772400" cy="4343400"/>
          </a:xfrm>
        </p:spPr>
        <p:txBody>
          <a:bodyPr/>
          <a:lstStyle/>
          <a:p>
            <a:r>
              <a:rPr lang="en-US" altLang="en-US"/>
              <a:t>Persons with a spend down do not have disposable income to pay medical expenses.</a:t>
            </a:r>
          </a:p>
          <a:p>
            <a:r>
              <a:rPr lang="en-US" altLang="en-US"/>
              <a:t>CMH services count towards meeting the spend down (every month)</a:t>
            </a:r>
          </a:p>
          <a:p>
            <a:r>
              <a:rPr lang="en-US" altLang="en-US"/>
              <a:t>When we calculate that persons ability to pay per MHC, it is generally zero</a:t>
            </a:r>
          </a:p>
          <a:p>
            <a:r>
              <a:rPr lang="en-US" altLang="en-US"/>
              <a:t>We pay spend down expenses with GF</a:t>
            </a:r>
          </a:p>
        </p:txBody>
      </p:sp>
      <p:sp>
        <p:nvSpPr>
          <p:cNvPr id="491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EED8FC4F-6D5C-48CD-A9E2-3B288F411953}" type="slidenum">
              <a:rPr lang="en-US" altLang="en-US" sz="1400" smtClean="0">
                <a:solidFill>
                  <a:srgbClr val="000000"/>
                </a:solidFill>
              </a:rPr>
              <a:pPr>
                <a:spcBef>
                  <a:spcPct val="50000"/>
                </a:spcBef>
                <a:buClrTx/>
                <a:buSzTx/>
                <a:buFontTx/>
                <a:buNone/>
              </a:pPr>
              <a:t>40</a:t>
            </a:fld>
            <a:endParaRPr lang="en-US" altLang="en-US" sz="1400">
              <a:solidFill>
                <a:srgbClr val="000000"/>
              </a:solidFill>
            </a:endParaRPr>
          </a:p>
        </p:txBody>
      </p:sp>
      <p:pic>
        <p:nvPicPr>
          <p:cNvPr id="4915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Spend down</a:t>
            </a:r>
          </a:p>
        </p:txBody>
      </p:sp>
      <p:sp>
        <p:nvSpPr>
          <p:cNvPr id="50179" name="Content Placeholder 2"/>
          <p:cNvSpPr>
            <a:spLocks noGrp="1"/>
          </p:cNvSpPr>
          <p:nvPr>
            <p:ph idx="1"/>
          </p:nvPr>
        </p:nvSpPr>
        <p:spPr>
          <a:xfrm>
            <a:off x="1173163" y="1447800"/>
            <a:ext cx="7772400" cy="4648200"/>
          </a:xfrm>
        </p:spPr>
        <p:txBody>
          <a:bodyPr/>
          <a:lstStyle/>
          <a:p>
            <a:r>
              <a:rPr lang="en-US" altLang="en-US"/>
              <a:t>Not everyone meets their spend downs every month.  With high spend downs, it requires a lot of services to meet it.</a:t>
            </a:r>
          </a:p>
          <a:p>
            <a:r>
              <a:rPr lang="en-US" altLang="en-US"/>
              <a:t>If you don’t meet spend down, then all services are GF – they are considered indigent </a:t>
            </a:r>
          </a:p>
        </p:txBody>
      </p:sp>
      <p:sp>
        <p:nvSpPr>
          <p:cNvPr id="501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8532A961-46A9-4973-8454-2F1AC0F51912}" type="slidenum">
              <a:rPr lang="en-US" altLang="en-US" sz="1400" smtClean="0">
                <a:solidFill>
                  <a:srgbClr val="000000"/>
                </a:solidFill>
              </a:rPr>
              <a:pPr>
                <a:spcBef>
                  <a:spcPct val="50000"/>
                </a:spcBef>
                <a:buClrTx/>
                <a:buSzTx/>
                <a:buFontTx/>
                <a:buNone/>
              </a:pPr>
              <a:t>41</a:t>
            </a:fld>
            <a:endParaRPr lang="en-US" altLang="en-US" sz="1400">
              <a:solidFill>
                <a:srgbClr val="000000"/>
              </a:solidFill>
            </a:endParaRPr>
          </a:p>
        </p:txBody>
      </p:sp>
      <p:pic>
        <p:nvPicPr>
          <p:cNvPr id="5018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91000"/>
            <a:ext cx="1905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a:t>Spend down</a:t>
            </a:r>
          </a:p>
        </p:txBody>
      </p:sp>
      <p:sp>
        <p:nvSpPr>
          <p:cNvPr id="51203" name="Content Placeholder 2"/>
          <p:cNvSpPr>
            <a:spLocks noGrp="1"/>
          </p:cNvSpPr>
          <p:nvPr>
            <p:ph idx="1"/>
          </p:nvPr>
        </p:nvSpPr>
        <p:spPr>
          <a:xfrm>
            <a:off x="1219200" y="1447800"/>
            <a:ext cx="7772400" cy="4800600"/>
          </a:xfrm>
        </p:spPr>
        <p:txBody>
          <a:bodyPr/>
          <a:lstStyle/>
          <a:p>
            <a:r>
              <a:rPr lang="en-US" altLang="en-US"/>
              <a:t>Uses a whole lot of GF (estimated 16.7 million out of 119 million total) to assist someone in meeting Medicaid eligibility</a:t>
            </a:r>
          </a:p>
          <a:p>
            <a:r>
              <a:rPr lang="en-US" altLang="en-US"/>
              <a:t>For many this is seen as an ineffective use of general funds </a:t>
            </a:r>
          </a:p>
          <a:p>
            <a:r>
              <a:rPr lang="en-US" altLang="en-US"/>
              <a:t>There is a great variation in serving spend downs due to lack of general fund for many CMHSP’s.</a:t>
            </a:r>
          </a:p>
        </p:txBody>
      </p:sp>
      <p:sp>
        <p:nvSpPr>
          <p:cNvPr id="51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BD629609-BF71-485E-838D-2BEAEE40F93F}" type="slidenum">
              <a:rPr lang="en-US" altLang="en-US" sz="1400" smtClean="0">
                <a:solidFill>
                  <a:srgbClr val="000000"/>
                </a:solidFill>
              </a:rPr>
              <a:pPr>
                <a:spcBef>
                  <a:spcPct val="50000"/>
                </a:spcBef>
                <a:buClrTx/>
                <a:buSzTx/>
                <a:buFontTx/>
                <a:buNone/>
              </a:pPr>
              <a:t>42</a:t>
            </a:fld>
            <a:endParaRPr lang="en-US" altLang="en-US" sz="1400">
              <a:solidFill>
                <a:srgbClr val="000000"/>
              </a:solidFill>
            </a:endParaRPr>
          </a:p>
        </p:txBody>
      </p:sp>
      <p:pic>
        <p:nvPicPr>
          <p:cNvPr id="51205"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
            <a:ext cx="14620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a:t>State Hospitalizations</a:t>
            </a:r>
          </a:p>
        </p:txBody>
      </p:sp>
      <p:sp>
        <p:nvSpPr>
          <p:cNvPr id="52227" name="Content Placeholder 2"/>
          <p:cNvSpPr>
            <a:spLocks noGrp="1"/>
          </p:cNvSpPr>
          <p:nvPr>
            <p:ph idx="1"/>
          </p:nvPr>
        </p:nvSpPr>
        <p:spPr>
          <a:xfrm>
            <a:off x="1143000" y="1752600"/>
            <a:ext cx="7543800" cy="4572000"/>
          </a:xfrm>
        </p:spPr>
        <p:txBody>
          <a:bodyPr/>
          <a:lstStyle/>
          <a:p>
            <a:pPr eaLnBrk="1" hangingPunct="1"/>
            <a:r>
              <a:rPr lang="en-US" altLang="en-US" sz="2400"/>
              <a:t>As of October 1, 2015, CMSHP’s are no longer fully financially responsible for persons admitted to a State Facility.</a:t>
            </a:r>
          </a:p>
          <a:p>
            <a:pPr eaLnBrk="1" hangingPunct="1"/>
            <a:r>
              <a:rPr lang="en-US" altLang="en-US" sz="2400"/>
              <a:t>This is primarily due to the large reduction of general funds in 2014, and the lack of funds to pay for additional admissions to State Facilities.</a:t>
            </a:r>
          </a:p>
          <a:p>
            <a:pPr eaLnBrk="1" hangingPunct="1"/>
            <a:r>
              <a:rPr lang="en-US" altLang="en-US" sz="2400"/>
              <a:t>CMHSP’s are still responsible for the local share of costs.</a:t>
            </a:r>
          </a:p>
          <a:p>
            <a:pPr eaLnBrk="1" hangingPunct="1"/>
            <a:r>
              <a:rPr lang="en-US" altLang="en-US" sz="2400"/>
              <a:t>CMHSP’s are also responsible for admissions and discharge planning.</a:t>
            </a:r>
          </a:p>
        </p:txBody>
      </p:sp>
      <p:sp>
        <p:nvSpPr>
          <p:cNvPr id="522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25957C35-D5E5-4468-8909-5CE8566F7485}" type="slidenum">
              <a:rPr lang="en-US" altLang="en-US" sz="1200" smtClean="0">
                <a:solidFill>
                  <a:srgbClr val="000000"/>
                </a:solidFill>
                <a:latin typeface="Arial Black" panose="020B0A04020102020204" pitchFamily="34" charset="0"/>
              </a:rPr>
              <a:pPr>
                <a:spcBef>
                  <a:spcPct val="0"/>
                </a:spcBef>
                <a:buClrTx/>
                <a:buSzTx/>
                <a:buFontTx/>
                <a:buNone/>
              </a:pPr>
              <a:t>43</a:t>
            </a:fld>
            <a:endParaRPr lang="en-US" altLang="en-US" sz="1200">
              <a:solidFill>
                <a:srgbClr val="000000"/>
              </a:solidFill>
              <a:latin typeface="Arial Black" panose="020B0A04020102020204" pitchFamily="34" charset="0"/>
            </a:endParaRPr>
          </a:p>
        </p:txBody>
      </p:sp>
      <p:pic>
        <p:nvPicPr>
          <p:cNvPr id="522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7463"/>
            <a:ext cx="2286000" cy="189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683375" cy="1219200"/>
          </a:xfrm>
        </p:spPr>
        <p:txBody>
          <a:bodyPr>
            <a:normAutofit fontScale="90000"/>
          </a:bodyPr>
          <a:lstStyle/>
          <a:p>
            <a:pPr algn="ctr">
              <a:defRPr/>
            </a:pPr>
            <a:r>
              <a:rPr lang="en-US" dirty="0"/>
              <a:t>Allocating costs to Medicaid and other funding sources – </a:t>
            </a:r>
          </a:p>
        </p:txBody>
      </p:sp>
      <p:sp>
        <p:nvSpPr>
          <p:cNvPr id="3" name="Content Placeholder 2"/>
          <p:cNvSpPr>
            <a:spLocks noGrp="1"/>
          </p:cNvSpPr>
          <p:nvPr>
            <p:ph idx="1"/>
          </p:nvPr>
        </p:nvSpPr>
        <p:spPr>
          <a:xfrm>
            <a:off x="1941513" y="1524000"/>
            <a:ext cx="6686550" cy="4724400"/>
          </a:xfrm>
        </p:spPr>
        <p:txBody>
          <a:bodyPr>
            <a:normAutofit fontScale="92500" lnSpcReduction="10000"/>
          </a:bodyPr>
          <a:lstStyle/>
          <a:p>
            <a:pPr>
              <a:defRPr/>
            </a:pPr>
            <a:r>
              <a:rPr lang="en-US" dirty="0"/>
              <a:t>Cost allocation plans</a:t>
            </a:r>
          </a:p>
          <a:p>
            <a:pPr>
              <a:defRPr/>
            </a:pPr>
            <a:r>
              <a:rPr lang="en-US" dirty="0"/>
              <a:t>Must determine how multiple expenditures are spread to programs/cost centers.</a:t>
            </a:r>
          </a:p>
          <a:p>
            <a:pPr>
              <a:defRPr/>
            </a:pPr>
            <a:r>
              <a:rPr lang="en-US" dirty="0"/>
              <a:t>Many ways to spread costs – should be consistent from year to year, and be logical in its base assumptions</a:t>
            </a:r>
          </a:p>
          <a:p>
            <a:pPr>
              <a:defRPr/>
            </a:pPr>
            <a:r>
              <a:rPr lang="en-US" dirty="0"/>
              <a:t>Costs that are administrative in nature are separated into administrative cost centers.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Important source documents</a:t>
            </a:r>
          </a:p>
        </p:txBody>
      </p:sp>
      <p:sp>
        <p:nvSpPr>
          <p:cNvPr id="3" name="Content Placeholder 2"/>
          <p:cNvSpPr>
            <a:spLocks noGrp="1"/>
          </p:cNvSpPr>
          <p:nvPr>
            <p:ph idx="1"/>
          </p:nvPr>
        </p:nvSpPr>
        <p:spPr>
          <a:xfrm>
            <a:off x="1836738" y="1447800"/>
            <a:ext cx="6686550" cy="5105400"/>
          </a:xfrm>
        </p:spPr>
        <p:txBody>
          <a:bodyPr>
            <a:normAutofit fontScale="62500" lnSpcReduction="20000"/>
          </a:bodyPr>
          <a:lstStyle/>
          <a:p>
            <a:pPr>
              <a:defRPr/>
            </a:pPr>
            <a:r>
              <a:rPr lang="en-US" dirty="0"/>
              <a:t>There are several documents that are “go to” documents for information when you need it.  They include:</a:t>
            </a:r>
          </a:p>
          <a:p>
            <a:pPr lvl="1">
              <a:defRPr/>
            </a:pPr>
            <a:r>
              <a:rPr lang="en-US" dirty="0"/>
              <a:t>Medicaid Manual – describes services and benefit eligibility.  It is updated quarterly and is on-line.</a:t>
            </a:r>
          </a:p>
          <a:p>
            <a:pPr lvl="1">
              <a:defRPr/>
            </a:pPr>
            <a:r>
              <a:rPr lang="en-US" dirty="0"/>
              <a:t>Cost per code document – maintained and updated by EDIT.  On the MDCH forms and documents page.  Lists costing and coding of services, as well as detailed information about correctly coding all services.</a:t>
            </a:r>
          </a:p>
          <a:p>
            <a:pPr lvl="1">
              <a:defRPr/>
            </a:pPr>
            <a:r>
              <a:rPr lang="en-US" dirty="0"/>
              <a:t>Michigan Medicaid Provider Qualifications chart -  lists the minimum educational and licensure (if applicable) for each service.  You must ensure that qualified professionals provide every service, or Medicaid will NOT pay for it.</a:t>
            </a:r>
          </a:p>
          <a:p>
            <a:pPr lvl="1">
              <a:defRPr/>
            </a:pPr>
            <a:r>
              <a:rPr lang="en-US" dirty="0"/>
              <a:t>Medicaid bulletins and L-letters – provide notice of upcoming proposed changes (that you can comment on) and newly issued regulations</a:t>
            </a:r>
          </a:p>
          <a:p>
            <a:pPr lvl="1">
              <a:defRPr/>
            </a:pPr>
            <a:r>
              <a:rPr lang="en-US" dirty="0"/>
              <a:t>Department memos – give guidance and clarifications on current issues and problems.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600200" y="228600"/>
            <a:ext cx="6553200" cy="1143000"/>
          </a:xfrm>
        </p:spPr>
        <p:txBody>
          <a:bodyPr/>
          <a:lstStyle/>
          <a:p>
            <a:r>
              <a:rPr lang="en-US" altLang="en-US"/>
              <a:t>Audits	</a:t>
            </a:r>
          </a:p>
        </p:txBody>
      </p:sp>
      <p:sp>
        <p:nvSpPr>
          <p:cNvPr id="55299" name="Rectangle 3"/>
          <p:cNvSpPr>
            <a:spLocks noGrp="1" noChangeArrowheads="1"/>
          </p:cNvSpPr>
          <p:nvPr>
            <p:ph type="body" sz="half" idx="1"/>
          </p:nvPr>
        </p:nvSpPr>
        <p:spPr>
          <a:xfrm>
            <a:off x="1066800" y="1143000"/>
            <a:ext cx="7162800" cy="5715000"/>
          </a:xfrm>
        </p:spPr>
        <p:txBody>
          <a:bodyPr/>
          <a:lstStyle/>
          <a:p>
            <a:pPr>
              <a:lnSpc>
                <a:spcPct val="80000"/>
              </a:lnSpc>
            </a:pPr>
            <a:r>
              <a:rPr lang="en-US" altLang="en-US" sz="2600"/>
              <a:t>Series of procedures followed</a:t>
            </a:r>
          </a:p>
          <a:p>
            <a:pPr>
              <a:lnSpc>
                <a:spcPct val="80000"/>
              </a:lnSpc>
              <a:buFont typeface="Wingdings" panose="05000000000000000000" pitchFamily="2" charset="2"/>
              <a:buNone/>
            </a:pPr>
            <a:r>
              <a:rPr lang="en-US" altLang="en-US" sz="2600"/>
              <a:t> by professional accounts to test </a:t>
            </a:r>
          </a:p>
          <a:p>
            <a:pPr>
              <a:lnSpc>
                <a:spcPct val="80000"/>
              </a:lnSpc>
              <a:buFont typeface="Wingdings" panose="05000000000000000000" pitchFamily="2" charset="2"/>
              <a:buNone/>
            </a:pPr>
            <a:r>
              <a:rPr lang="en-US" altLang="en-US" sz="2600"/>
              <a:t>selected financial transactions and internal controls</a:t>
            </a:r>
          </a:p>
          <a:p>
            <a:pPr lvl="1">
              <a:lnSpc>
                <a:spcPct val="90000"/>
              </a:lnSpc>
            </a:pPr>
            <a:r>
              <a:rPr lang="en-US" altLang="en-US" sz="2400"/>
              <a:t>Allows for opinion on fairness of presentation of financial statement for the period</a:t>
            </a:r>
          </a:p>
          <a:p>
            <a:pPr lvl="1">
              <a:lnSpc>
                <a:spcPct val="90000"/>
              </a:lnSpc>
            </a:pPr>
            <a:r>
              <a:rPr lang="en-US" altLang="en-US" sz="2400"/>
              <a:t>Gives accountant a basis for judging how effectively records were kept &amp; degree of reliance that can be placed on internal controls</a:t>
            </a:r>
          </a:p>
          <a:p>
            <a:pPr lvl="1">
              <a:lnSpc>
                <a:spcPct val="90000"/>
              </a:lnSpc>
            </a:pPr>
            <a:r>
              <a:rPr lang="en-US" altLang="en-US" sz="2400"/>
              <a:t>Results in opinion on financial statements</a:t>
            </a:r>
          </a:p>
          <a:p>
            <a:pPr lvl="1">
              <a:lnSpc>
                <a:spcPct val="90000"/>
              </a:lnSpc>
            </a:pPr>
            <a:r>
              <a:rPr lang="en-US" altLang="en-US" sz="2400"/>
              <a:t>Audits are filed with the Michigan Department of Treasury</a:t>
            </a:r>
          </a:p>
          <a:p>
            <a:pPr lvl="1">
              <a:lnSpc>
                <a:spcPct val="90000"/>
              </a:lnSpc>
            </a:pPr>
            <a:endParaRPr lang="en-US" altLang="en-US" sz="2400"/>
          </a:p>
          <a:p>
            <a:pPr lvl="1">
              <a:lnSpc>
                <a:spcPct val="90000"/>
              </a:lnSpc>
            </a:pPr>
            <a:endParaRPr lang="en-US" altLang="en-US" sz="2400"/>
          </a:p>
        </p:txBody>
      </p:sp>
      <p:pic>
        <p:nvPicPr>
          <p:cNvPr id="55300" name="Picture 4" descr="d_dgsxqq[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553200" y="76200"/>
            <a:ext cx="1600200" cy="1676400"/>
          </a:xfrm>
          <a:noFill/>
        </p:spPr>
      </p:pic>
      <p:sp>
        <p:nvSpPr>
          <p:cNvPr id="5" name="Date Placeholder 4"/>
          <p:cNvSpPr>
            <a:spLocks noGrp="1"/>
          </p:cNvSpPr>
          <p:nvPr>
            <p:ph type="dt" sz="quarter" idx="10"/>
          </p:nvPr>
        </p:nvSpPr>
        <p:spPr/>
        <p:txBody>
          <a:bodyPr/>
          <a:lstStyle/>
          <a:p>
            <a:pPr>
              <a:defRPr/>
            </a:pPr>
            <a:fld id="{1C6E2802-17D5-46BF-A2BA-41D662FE5429}" type="datetime1">
              <a:rPr lang="en-US" altLang="en-US"/>
              <a:pPr>
                <a:defRPr/>
              </a:pPr>
              <a:t>7/10/2018</a:t>
            </a:fld>
            <a:endParaRPr lang="en-US" altLang="en-US"/>
          </a:p>
        </p:txBody>
      </p:sp>
      <p:sp>
        <p:nvSpPr>
          <p:cNvPr id="5530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17A37E94-E2F2-4949-8607-43966D174568}" type="slidenum">
              <a:rPr lang="en-US" altLang="en-US" sz="1800" smtClean="0">
                <a:solidFill>
                  <a:srgbClr val="FFFFFF"/>
                </a:solidFill>
              </a:rPr>
              <a:pPr lvl="1">
                <a:spcBef>
                  <a:spcPct val="0"/>
                </a:spcBef>
                <a:buFontTx/>
                <a:buNone/>
              </a:pPr>
              <a:t>46</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Types of Audit Opinions</a:t>
            </a:r>
          </a:p>
        </p:txBody>
      </p:sp>
      <p:sp>
        <p:nvSpPr>
          <p:cNvPr id="56323" name="Rectangle 3"/>
          <p:cNvSpPr>
            <a:spLocks noGrp="1" noChangeArrowheads="1"/>
          </p:cNvSpPr>
          <p:nvPr>
            <p:ph idx="1"/>
          </p:nvPr>
        </p:nvSpPr>
        <p:spPr/>
        <p:txBody>
          <a:bodyPr/>
          <a:lstStyle/>
          <a:p>
            <a:pPr>
              <a:lnSpc>
                <a:spcPct val="80000"/>
              </a:lnSpc>
            </a:pPr>
            <a:r>
              <a:rPr lang="en-US" altLang="en-US"/>
              <a:t>Unqualified (clean)</a:t>
            </a:r>
          </a:p>
          <a:p>
            <a:pPr lvl="1">
              <a:lnSpc>
                <a:spcPct val="90000"/>
              </a:lnSpc>
            </a:pPr>
            <a:r>
              <a:rPr lang="en-US" altLang="en-US"/>
              <a:t>No material misstatement</a:t>
            </a:r>
          </a:p>
          <a:p>
            <a:pPr>
              <a:lnSpc>
                <a:spcPct val="80000"/>
              </a:lnSpc>
            </a:pPr>
            <a:r>
              <a:rPr lang="en-US" altLang="en-US"/>
              <a:t>Qualified</a:t>
            </a:r>
          </a:p>
          <a:p>
            <a:pPr lvl="1">
              <a:lnSpc>
                <a:spcPct val="90000"/>
              </a:lnSpc>
            </a:pPr>
            <a:r>
              <a:rPr lang="en-US" altLang="en-US"/>
              <a:t>Takes exception to some aspect</a:t>
            </a:r>
          </a:p>
          <a:p>
            <a:pPr>
              <a:lnSpc>
                <a:spcPct val="80000"/>
              </a:lnSpc>
            </a:pPr>
            <a:r>
              <a:rPr lang="en-US" altLang="en-US"/>
              <a:t>Adverse Opinion</a:t>
            </a:r>
          </a:p>
          <a:p>
            <a:pPr lvl="1">
              <a:lnSpc>
                <a:spcPct val="90000"/>
              </a:lnSpc>
            </a:pPr>
            <a:r>
              <a:rPr lang="en-US" altLang="en-US"/>
              <a:t>Information not presented fairly</a:t>
            </a:r>
          </a:p>
          <a:p>
            <a:pPr>
              <a:lnSpc>
                <a:spcPct val="80000"/>
              </a:lnSpc>
            </a:pPr>
            <a:r>
              <a:rPr lang="en-US" altLang="en-US"/>
              <a:t>Disclaimer</a:t>
            </a:r>
          </a:p>
          <a:p>
            <a:pPr lvl="1">
              <a:lnSpc>
                <a:spcPct val="90000"/>
              </a:lnSpc>
            </a:pPr>
            <a:r>
              <a:rPr lang="en-US" altLang="en-US"/>
              <a:t>Unable to form opinion</a:t>
            </a:r>
          </a:p>
          <a:p>
            <a:pPr>
              <a:lnSpc>
                <a:spcPct val="80000"/>
              </a:lnSpc>
              <a:buFont typeface="Wingdings" panose="05000000000000000000" pitchFamily="2" charset="2"/>
              <a:buNone/>
            </a:pPr>
            <a:endParaRPr lang="en-US" altLang="en-US"/>
          </a:p>
          <a:p>
            <a:pPr>
              <a:lnSpc>
                <a:spcPct val="80000"/>
              </a:lnSpc>
              <a:buFont typeface="Wingdings" panose="05000000000000000000" pitchFamily="2" charset="2"/>
              <a:buNone/>
            </a:pPr>
            <a:endParaRPr lang="en-US" altLang="en-US"/>
          </a:p>
        </p:txBody>
      </p:sp>
      <p:sp>
        <p:nvSpPr>
          <p:cNvPr id="4" name="Date Placeholder 3"/>
          <p:cNvSpPr>
            <a:spLocks noGrp="1"/>
          </p:cNvSpPr>
          <p:nvPr>
            <p:ph type="dt" sz="quarter" idx="10"/>
          </p:nvPr>
        </p:nvSpPr>
        <p:spPr/>
        <p:txBody>
          <a:bodyPr/>
          <a:lstStyle/>
          <a:p>
            <a:pPr>
              <a:defRPr/>
            </a:pPr>
            <a:fld id="{AB26988A-9FB4-4F94-A8FF-491E8257C46C}" type="datetime1">
              <a:rPr lang="en-US" altLang="en-US">
                <a:solidFill>
                  <a:srgbClr val="FFFFFF"/>
                </a:solidFill>
              </a:rPr>
              <a:pPr>
                <a:defRPr/>
              </a:pPr>
              <a:t>7/10/2018</a:t>
            </a:fld>
            <a:endParaRPr lang="en-US" altLang="en-US">
              <a:solidFill>
                <a:srgbClr val="FFFFFF"/>
              </a:solidFill>
            </a:endParaRPr>
          </a:p>
        </p:txBody>
      </p:sp>
      <p:sp>
        <p:nvSpPr>
          <p:cNvPr id="563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44072934-34A2-43D4-B951-5194480B3E84}" type="slidenum">
              <a:rPr lang="en-US" altLang="en-US" sz="1800">
                <a:solidFill>
                  <a:srgbClr val="FFFFFF"/>
                </a:solidFill>
              </a:rPr>
              <a:pPr lvl="1">
                <a:spcBef>
                  <a:spcPct val="0"/>
                </a:spcBef>
                <a:buFontTx/>
                <a:buNone/>
              </a:pPr>
              <a:t>47</a:t>
            </a:fld>
            <a:endParaRPr lang="en-US" altLang="en-US" sz="1800">
              <a:solidFill>
                <a:srgbClr val="FFFFFF"/>
              </a:solidFill>
              <a:latin typeface="Times New Roman" panose="02020603050405020304" pitchFamily="18" charset="0"/>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CMHSP audits	</a:t>
            </a:r>
          </a:p>
        </p:txBody>
      </p:sp>
      <p:sp>
        <p:nvSpPr>
          <p:cNvPr id="57347" name="Content Placeholder 2"/>
          <p:cNvSpPr>
            <a:spLocks noGrp="1"/>
          </p:cNvSpPr>
          <p:nvPr>
            <p:ph idx="1"/>
          </p:nvPr>
        </p:nvSpPr>
        <p:spPr>
          <a:xfrm>
            <a:off x="1173163" y="1600200"/>
            <a:ext cx="7772400" cy="4495800"/>
          </a:xfrm>
        </p:spPr>
        <p:txBody>
          <a:bodyPr/>
          <a:lstStyle/>
          <a:p>
            <a:r>
              <a:rPr lang="en-US" altLang="en-US"/>
              <a:t>We have both a financial audit, which looks at financial status at a point in time, and a compliance audit, which measures compliance with contractual requirements.</a:t>
            </a:r>
          </a:p>
          <a:p>
            <a:r>
              <a:rPr lang="en-US" altLang="en-US"/>
              <a:t>Financial audit is due March 31, or 6 months after fiscal year end</a:t>
            </a:r>
          </a:p>
          <a:p>
            <a:r>
              <a:rPr lang="en-US" altLang="en-US"/>
              <a:t>Compliance audit is due June 30.</a:t>
            </a:r>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591C5521-1BC8-476D-BC42-774DF9C983EA}" type="slidenum">
              <a:rPr lang="en-US" altLang="en-US" sz="1400" smtClean="0"/>
              <a:pPr>
                <a:spcBef>
                  <a:spcPct val="50000"/>
                </a:spcBef>
                <a:buClrTx/>
                <a:buSzTx/>
                <a:buFontTx/>
                <a:buNone/>
              </a:pPr>
              <a:t>48</a:t>
            </a:fld>
            <a:endParaRPr lang="en-US" altLang="en-US"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173163" y="457200"/>
            <a:ext cx="7772400" cy="1219200"/>
          </a:xfrm>
        </p:spPr>
        <p:txBody>
          <a:bodyPr/>
          <a:lstStyle/>
          <a:p>
            <a:r>
              <a:rPr lang="en-US" altLang="en-US" sz="3600"/>
              <a:t>GASB – what is it, and why do we care?</a:t>
            </a:r>
          </a:p>
        </p:txBody>
      </p:sp>
      <p:sp>
        <p:nvSpPr>
          <p:cNvPr id="58371" name="Content Placeholder 2"/>
          <p:cNvSpPr>
            <a:spLocks noGrp="1"/>
          </p:cNvSpPr>
          <p:nvPr>
            <p:ph idx="1"/>
          </p:nvPr>
        </p:nvSpPr>
        <p:spPr>
          <a:xfrm>
            <a:off x="1143000" y="1447800"/>
            <a:ext cx="7772400" cy="4876800"/>
          </a:xfrm>
        </p:spPr>
        <p:txBody>
          <a:bodyPr/>
          <a:lstStyle/>
          <a:p>
            <a:r>
              <a:rPr lang="en-US" altLang="en-US"/>
              <a:t>Governmental Accounting Standards Board – we must comply</a:t>
            </a:r>
          </a:p>
          <a:p>
            <a:r>
              <a:rPr lang="en-US" altLang="en-US"/>
              <a:t>GASB issues statements followed by a number.</a:t>
            </a:r>
          </a:p>
          <a:p>
            <a:r>
              <a:rPr lang="en-US" altLang="en-US"/>
              <a:t>GASB 67/68 deals with pension liability.  We must now reflect net pension liability on our financial statements.</a:t>
            </a:r>
          </a:p>
          <a:p>
            <a:r>
              <a:rPr lang="en-US" altLang="en-US"/>
              <a:t>This put many governmental agencies into a technical negative fund balance.</a:t>
            </a:r>
          </a:p>
        </p:txBody>
      </p:sp>
      <p:sp>
        <p:nvSpPr>
          <p:cNvPr id="583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A866AC6A-FA2B-45F9-B68C-1E2B7AC2E2C1}" type="slidenum">
              <a:rPr lang="en-US" altLang="en-US" sz="1400" smtClean="0"/>
              <a:pPr>
                <a:spcBef>
                  <a:spcPct val="50000"/>
                </a:spcBef>
                <a:buClrTx/>
                <a:buSzTx/>
                <a:buFontTx/>
                <a:buNone/>
              </a:pPr>
              <a:t>49</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CMH financing</a:t>
            </a:r>
          </a:p>
        </p:txBody>
      </p:sp>
      <p:sp>
        <p:nvSpPr>
          <p:cNvPr id="12291" name="Content Placeholder 2"/>
          <p:cNvSpPr>
            <a:spLocks noGrp="1"/>
          </p:cNvSpPr>
          <p:nvPr>
            <p:ph idx="1"/>
          </p:nvPr>
        </p:nvSpPr>
        <p:spPr>
          <a:xfrm>
            <a:off x="1173163" y="1524000"/>
            <a:ext cx="7772400" cy="4953000"/>
          </a:xfrm>
        </p:spPr>
        <p:txBody>
          <a:bodyPr/>
          <a:lstStyle/>
          <a:p>
            <a:r>
              <a:rPr lang="en-US" altLang="en-US"/>
              <a:t>Local funds are county match, interest, donations, and for CMHSP’s that are “423” boards, client fees and insurance payments (3</a:t>
            </a:r>
            <a:r>
              <a:rPr lang="en-US" altLang="en-US" baseline="30000"/>
              <a:t>rd</a:t>
            </a:r>
            <a:r>
              <a:rPr lang="en-US" altLang="en-US"/>
              <a:t> party)</a:t>
            </a:r>
          </a:p>
          <a:p>
            <a:r>
              <a:rPr lang="en-US" altLang="en-US"/>
              <a:t>Not all CMHSPs are 423 boards.  They are not able to count client fees and insurance payments as local.  You must use GF to cover costs for 423 revenues.</a:t>
            </a:r>
          </a:p>
          <a:p>
            <a:endParaRPr lang="en-US" altLang="en-US"/>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6D5C83DD-C0AE-4C03-9E02-7C7888B79EEE}" type="slidenum">
              <a:rPr lang="en-US" altLang="en-US" sz="1400" smtClean="0"/>
              <a:pPr>
                <a:spcBef>
                  <a:spcPct val="50000"/>
                </a:spcBef>
                <a:buClrTx/>
                <a:buSzTx/>
                <a:buFontTx/>
                <a:buNone/>
              </a:pPr>
              <a:t>5</a:t>
            </a:fld>
            <a:endParaRPr lang="en-US" altLang="en-US"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a:t>GASB 74/75 – its next!</a:t>
            </a:r>
          </a:p>
        </p:txBody>
      </p:sp>
      <p:sp>
        <p:nvSpPr>
          <p:cNvPr id="59395" name="Content Placeholder 2"/>
          <p:cNvSpPr>
            <a:spLocks noGrp="1"/>
          </p:cNvSpPr>
          <p:nvPr>
            <p:ph idx="1"/>
          </p:nvPr>
        </p:nvSpPr>
        <p:spPr>
          <a:xfrm>
            <a:off x="1066800" y="1524000"/>
            <a:ext cx="7772400" cy="4495800"/>
          </a:xfrm>
        </p:spPr>
        <p:txBody>
          <a:bodyPr/>
          <a:lstStyle/>
          <a:p>
            <a:r>
              <a:rPr lang="en-US" altLang="en-US"/>
              <a:t>GASB 74/75 – Starting in the next fiscal year, we must also now reflect net post-employment health liability on financial statements.</a:t>
            </a:r>
          </a:p>
          <a:p>
            <a:r>
              <a:rPr lang="en-US" altLang="en-US"/>
              <a:t>For many, this is a “pay as you you go expense”, funding retiree health care.  </a:t>
            </a:r>
          </a:p>
          <a:p>
            <a:r>
              <a:rPr lang="en-US" altLang="en-US"/>
              <a:t>This will also cause negative fund balances for many CMHSP’s.</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066B8E97-3759-459D-BBF3-E804189F1346}" type="slidenum">
              <a:rPr lang="en-US" altLang="en-US" sz="1400" smtClean="0"/>
              <a:pPr>
                <a:spcBef>
                  <a:spcPct val="50000"/>
                </a:spcBef>
                <a:buClrTx/>
                <a:buSzTx/>
                <a:buFontTx/>
                <a:buNone/>
              </a:pPr>
              <a:t>50</a:t>
            </a:fld>
            <a:endParaRPr lang="en-US" altLang="en-US" sz="1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3"/>
          <p:cNvSpPr>
            <a:spLocks noGrp="1" noChangeArrowheads="1"/>
          </p:cNvSpPr>
          <p:nvPr>
            <p:ph type="title"/>
          </p:nvPr>
        </p:nvSpPr>
        <p:spPr>
          <a:xfrm>
            <a:off x="1143000" y="152400"/>
            <a:ext cx="7772400" cy="838200"/>
          </a:xfrm>
        </p:spPr>
        <p:txBody>
          <a:bodyPr/>
          <a:lstStyle/>
          <a:p>
            <a:r>
              <a:rPr lang="en-US" altLang="en-US"/>
              <a:t>Financial Statements </a:t>
            </a:r>
          </a:p>
        </p:txBody>
      </p:sp>
      <p:sp>
        <p:nvSpPr>
          <p:cNvPr id="60419" name="Rectangle 14"/>
          <p:cNvSpPr>
            <a:spLocks noGrp="1" noChangeArrowheads="1"/>
          </p:cNvSpPr>
          <p:nvPr>
            <p:ph idx="1"/>
          </p:nvPr>
        </p:nvSpPr>
        <p:spPr>
          <a:xfrm>
            <a:off x="990600" y="1066800"/>
            <a:ext cx="7772400" cy="4495800"/>
          </a:xfrm>
        </p:spPr>
        <p:txBody>
          <a:bodyPr/>
          <a:lstStyle/>
          <a:p>
            <a:r>
              <a:rPr lang="en-US" altLang="en-US"/>
              <a:t>Financial Statements Reflect the Organization’s Financial Position at a Point in Time</a:t>
            </a:r>
          </a:p>
          <a:p>
            <a:r>
              <a:rPr lang="en-US" altLang="en-US"/>
              <a:t>Assets - Liabilities = Fund Balance</a:t>
            </a:r>
          </a:p>
          <a:p>
            <a:r>
              <a:rPr lang="en-US" altLang="en-US"/>
              <a:t>Revenue – Expense = Contribution to Fund Balance</a:t>
            </a:r>
          </a:p>
        </p:txBody>
      </p:sp>
      <p:sp>
        <p:nvSpPr>
          <p:cNvPr id="10" name="Date Placeholder 3"/>
          <p:cNvSpPr>
            <a:spLocks noGrp="1"/>
          </p:cNvSpPr>
          <p:nvPr>
            <p:ph type="dt" sz="quarter" idx="10"/>
          </p:nvPr>
        </p:nvSpPr>
        <p:spPr/>
        <p:txBody>
          <a:bodyPr/>
          <a:lstStyle/>
          <a:p>
            <a:pPr>
              <a:defRPr/>
            </a:pPr>
            <a:fld id="{C55B747E-315D-440D-BD4F-B4BAC3177AB4}" type="datetime1">
              <a:rPr lang="en-US" altLang="en-US">
                <a:solidFill>
                  <a:srgbClr val="FFFFFF"/>
                </a:solidFill>
              </a:rPr>
              <a:pPr>
                <a:defRPr/>
              </a:pPr>
              <a:t>7/10/2018</a:t>
            </a:fld>
            <a:endParaRPr lang="en-US" altLang="en-US">
              <a:solidFill>
                <a:srgbClr val="FFFFFF"/>
              </a:solidFill>
            </a:endParaRPr>
          </a:p>
        </p:txBody>
      </p:sp>
      <p:sp>
        <p:nvSpPr>
          <p:cNvPr id="604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998863A7-8343-409B-B9F4-6B31890BA40F}" type="slidenum">
              <a:rPr lang="en-US" altLang="en-US" sz="1800">
                <a:solidFill>
                  <a:srgbClr val="FFFFFF"/>
                </a:solidFill>
              </a:rPr>
              <a:pPr lvl="1">
                <a:spcBef>
                  <a:spcPct val="0"/>
                </a:spcBef>
                <a:buFontTx/>
                <a:buNone/>
              </a:pPr>
              <a:t>51</a:t>
            </a:fld>
            <a:endParaRPr lang="en-US" altLang="en-US" sz="1800">
              <a:solidFill>
                <a:srgbClr val="FFFFFF"/>
              </a:solidFill>
              <a:latin typeface="Times New Roman" panose="02020603050405020304" pitchFamily="18" charset="0"/>
            </a:endParaRPr>
          </a:p>
        </p:txBody>
      </p:sp>
      <p:sp>
        <p:nvSpPr>
          <p:cNvPr id="7172" name="Puzzle5"/>
          <p:cNvSpPr>
            <a:spLocks noChangeAspect="1" noEditPoints="1" noChangeArrowheads="1"/>
          </p:cNvSpPr>
          <p:nvPr/>
        </p:nvSpPr>
        <p:spPr bwMode="blackWhite">
          <a:xfrm>
            <a:off x="6096000" y="4876800"/>
            <a:ext cx="2743200" cy="1206500"/>
          </a:xfrm>
          <a:custGeom>
            <a:avLst/>
            <a:gdLst>
              <a:gd name="T0" fmla="*/ 4880 w 21600"/>
              <a:gd name="T1" fmla="*/ 6714 h 21600"/>
              <a:gd name="T2" fmla="*/ 16494 w 21600"/>
              <a:gd name="T3" fmla="*/ 13712 h 21600"/>
            </a:gdLst>
            <a:ahLst/>
            <a:cxnLst/>
            <a:rect l="T0" t="T1" r="T2" b="T3"/>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bg2"/>
          </a:solidFill>
          <a:ln>
            <a:noFill/>
          </a:ln>
          <a:effectLst/>
          <a:scene3d>
            <a:camera prst="legacyPerspectiveFront">
              <a:rot lat="0" lon="300000" rev="0"/>
            </a:camera>
            <a:lightRig rig="legacyFlat4" dir="b"/>
          </a:scene3d>
          <a:sp3d extrusionH="163500" prstMaterial="legacyMatte">
            <a:bevelT w="13500" h="13500" prst="angle"/>
            <a:bevelB w="13500" h="13500" prst="angle"/>
            <a:extrusionClr>
              <a:schemeClr val="bg2"/>
            </a:extrusionClr>
            <a:contourClr>
              <a:schemeClr val="bg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defRPr/>
            </a:pPr>
            <a:r>
              <a:rPr lang="en-US" altLang="en-US" sz="2000">
                <a:solidFill>
                  <a:srgbClr val="FFFFFF"/>
                </a:solidFill>
                <a:latin typeface="Times New Roman" panose="02020603050405020304" pitchFamily="18" charset="0"/>
                <a:cs typeface="+mn-cs"/>
              </a:rPr>
              <a:t>Depreciation</a:t>
            </a:r>
          </a:p>
        </p:txBody>
      </p:sp>
      <p:sp>
        <p:nvSpPr>
          <p:cNvPr id="7175" name="Puzzle4"/>
          <p:cNvSpPr>
            <a:spLocks noChangeAspect="1" noEditPoints="1" noChangeArrowheads="1"/>
          </p:cNvSpPr>
          <p:nvPr/>
        </p:nvSpPr>
        <p:spPr bwMode="blackWhite">
          <a:xfrm>
            <a:off x="5029200" y="4800600"/>
            <a:ext cx="1647825" cy="1676400"/>
          </a:xfrm>
          <a:custGeom>
            <a:avLst/>
            <a:gdLst>
              <a:gd name="T0" fmla="*/ 1548 w 21600"/>
              <a:gd name="T1" fmla="*/ 5444 h 21600"/>
              <a:gd name="T2" fmla="*/ 20203 w 21600"/>
              <a:gd name="T3" fmla="*/ 9103 h 21600"/>
            </a:gdLst>
            <a:ahLst/>
            <a:cxnLst/>
            <a:rect l="T0" t="T1" r="T2" b="T3"/>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1"/>
          </a:solidFill>
          <a:ln>
            <a:noFill/>
          </a:ln>
          <a:effectLst/>
          <a:scene3d>
            <a:camera prst="legacyPerspectiveFront">
              <a:rot lat="0" lon="300000" rev="0"/>
            </a:camera>
            <a:lightRig rig="legacyFlat4" dir="b"/>
          </a:scene3d>
          <a:sp3d extrusionH="227000" prstMaterial="legacyMatte">
            <a:bevelT w="13500" h="13500" prst="angle"/>
            <a:bevelB w="13500" h="13500" prst="angle"/>
            <a:extrusionClr>
              <a:schemeClr val="bg1"/>
            </a:extrusionClr>
            <a:contourClr>
              <a:schemeClr val="bg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defRPr/>
            </a:pPr>
            <a:r>
              <a:rPr lang="en-US" altLang="en-US" sz="2000" dirty="0">
                <a:solidFill>
                  <a:srgbClr val="FFFFFF"/>
                </a:solidFill>
                <a:latin typeface="Times New Roman" panose="02020603050405020304" pitchFamily="18" charset="0"/>
                <a:cs typeface="+mn-cs"/>
              </a:rPr>
              <a:t>Expense</a:t>
            </a:r>
          </a:p>
        </p:txBody>
      </p:sp>
      <p:sp>
        <p:nvSpPr>
          <p:cNvPr id="7176" name="Puzzle5"/>
          <p:cNvSpPr>
            <a:spLocks noChangeAspect="1" noEditPoints="1" noChangeArrowheads="1"/>
          </p:cNvSpPr>
          <p:nvPr/>
        </p:nvSpPr>
        <p:spPr bwMode="blackWhite">
          <a:xfrm>
            <a:off x="3581400" y="4953000"/>
            <a:ext cx="1905000" cy="1206500"/>
          </a:xfrm>
          <a:custGeom>
            <a:avLst/>
            <a:gdLst>
              <a:gd name="T0" fmla="*/ 4880 w 21600"/>
              <a:gd name="T1" fmla="*/ 6714 h 21600"/>
              <a:gd name="T2" fmla="*/ 16494 w 21600"/>
              <a:gd name="T3" fmla="*/ 13712 h 21600"/>
            </a:gdLst>
            <a:ahLst/>
            <a:cxnLst/>
            <a:rect l="T0" t="T1" r="T2" b="T3"/>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accent1"/>
          </a:solidFill>
          <a:ln>
            <a:noFill/>
          </a:ln>
          <a:effectLst/>
          <a:scene3d>
            <a:camera prst="legacyPerspectiveFront">
              <a:rot lat="0" lon="300000" rev="0"/>
            </a:camera>
            <a:lightRig rig="legacyFlat4" dir="b"/>
          </a:scene3d>
          <a:sp3d extrusionH="2270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pPr>
              <a:defRPr/>
            </a:pPr>
            <a:r>
              <a:rPr lang="en-US" altLang="en-US" sz="2000" dirty="0">
                <a:solidFill>
                  <a:srgbClr val="FFFFFF"/>
                </a:solidFill>
                <a:latin typeface="Times New Roman" panose="02020603050405020304" pitchFamily="18" charset="0"/>
                <a:cs typeface="+mn-cs"/>
              </a:rPr>
              <a:t>Revenue</a:t>
            </a:r>
          </a:p>
        </p:txBody>
      </p:sp>
      <p:sp>
        <p:nvSpPr>
          <p:cNvPr id="7178" name="Puzzle2"/>
          <p:cNvSpPr>
            <a:spLocks noChangeAspect="1" noEditPoints="1" noChangeArrowheads="1"/>
          </p:cNvSpPr>
          <p:nvPr/>
        </p:nvSpPr>
        <p:spPr bwMode="blackWhite">
          <a:xfrm>
            <a:off x="4572000" y="4267200"/>
            <a:ext cx="2667000" cy="947738"/>
          </a:xfrm>
          <a:custGeom>
            <a:avLst/>
            <a:gdLst>
              <a:gd name="T0" fmla="*/ 6542 w 21600"/>
              <a:gd name="T1" fmla="*/ 9180 h 21600"/>
              <a:gd name="T2" fmla="*/ 15685 w 21600"/>
              <a:gd name="T3" fmla="*/ 12569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bg2"/>
          </a:solidFill>
          <a:ln>
            <a:noFill/>
          </a:ln>
          <a:effectLst/>
          <a:scene3d>
            <a:camera prst="legacyPerspectiveFront">
              <a:rot lat="0" lon="300000" rev="0"/>
            </a:camera>
            <a:lightRig rig="legacyFlat4" dir="b"/>
          </a:scene3d>
          <a:sp3d extrusionH="227000" prstMaterial="legacyMatte">
            <a:bevelT w="13500" h="13500" prst="angle"/>
            <a:bevelB w="13500" h="13500" prst="angle"/>
            <a:extrusionClr>
              <a:schemeClr val="bg2"/>
            </a:extrusionClr>
            <a:contourClr>
              <a:schemeClr val="bg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p>
            <a:pPr>
              <a:defRPr/>
            </a:pPr>
            <a:r>
              <a:rPr lang="en-US" altLang="en-US" sz="2000">
                <a:solidFill>
                  <a:srgbClr val="FFFFFF"/>
                </a:solidFill>
                <a:latin typeface="Times New Roman" panose="02020603050405020304" pitchFamily="18" charset="0"/>
                <a:cs typeface="+mn-cs"/>
              </a:rPr>
              <a:t>Liabilities</a:t>
            </a:r>
          </a:p>
        </p:txBody>
      </p:sp>
      <p:sp>
        <p:nvSpPr>
          <p:cNvPr id="7179" name="Puzzle3"/>
          <p:cNvSpPr>
            <a:spLocks noChangeAspect="1" noEditPoints="1" noChangeArrowheads="1"/>
          </p:cNvSpPr>
          <p:nvPr/>
        </p:nvSpPr>
        <p:spPr bwMode="blackWhite">
          <a:xfrm>
            <a:off x="6705600" y="3962400"/>
            <a:ext cx="1371600"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accent1"/>
          </a:solidFill>
          <a:ln>
            <a:noFill/>
          </a:ln>
          <a:effectLst/>
          <a:scene3d>
            <a:camera prst="legacyPerspectiveFront">
              <a:rot lat="0" lon="300000" rev="0"/>
            </a:camera>
            <a:lightRig rig="legacyFlat4" dir="b"/>
          </a:scene3d>
          <a:sp3d extrusionH="2270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p>
            <a:pPr>
              <a:defRPr/>
            </a:pPr>
            <a:r>
              <a:rPr lang="en-US" altLang="en-US" sz="2000">
                <a:solidFill>
                  <a:srgbClr val="FFFFFF"/>
                </a:solidFill>
                <a:latin typeface="Times New Roman" panose="02020603050405020304" pitchFamily="18" charset="0"/>
                <a:cs typeface="+mn-cs"/>
              </a:rPr>
              <a:t>Fund</a:t>
            </a:r>
          </a:p>
          <a:p>
            <a:pPr>
              <a:defRPr/>
            </a:pPr>
            <a:r>
              <a:rPr lang="en-US" altLang="en-US" sz="2000">
                <a:solidFill>
                  <a:srgbClr val="FFFFFF"/>
                </a:solidFill>
                <a:latin typeface="Times New Roman" panose="02020603050405020304" pitchFamily="18" charset="0"/>
                <a:cs typeface="+mn-cs"/>
              </a:rPr>
              <a:t>Balance</a:t>
            </a:r>
          </a:p>
        </p:txBody>
      </p:sp>
      <p:sp>
        <p:nvSpPr>
          <p:cNvPr id="7180" name="Puzzle3"/>
          <p:cNvSpPr>
            <a:spLocks noChangeAspect="1" noEditPoints="1" noChangeArrowheads="1"/>
          </p:cNvSpPr>
          <p:nvPr/>
        </p:nvSpPr>
        <p:spPr bwMode="blackWhite">
          <a:xfrm>
            <a:off x="4038600" y="3962400"/>
            <a:ext cx="963613"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a:noFill/>
          </a:ln>
          <a:effectLst/>
          <a:scene3d>
            <a:camera prst="legacyPerspectiveFront">
              <a:rot lat="0" lon="300000" rev="0"/>
            </a:camera>
            <a:lightRig rig="legacyFlat4" dir="b"/>
          </a:scene3d>
          <a:sp3d extrusionH="227000" prstMaterial="legacyMatte">
            <a:bevelT w="13500" h="13500" prst="angle"/>
            <a:bevelB w="13500" h="13500" prst="angle"/>
            <a:extrusionClr>
              <a:schemeClr val="bg1"/>
            </a:extrusionClr>
            <a:contourClr>
              <a:schemeClr val="bg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flatTx/>
          </a:bodyPr>
          <a:lstStyle/>
          <a:p>
            <a:pPr>
              <a:defRPr/>
            </a:pPr>
            <a:r>
              <a:rPr lang="en-US" altLang="en-US" sz="2000">
                <a:solidFill>
                  <a:srgbClr val="FFFFFF"/>
                </a:solidFill>
                <a:latin typeface="Times New Roman" panose="02020603050405020304" pitchFamily="18" charset="0"/>
                <a:cs typeface="+mn-cs"/>
              </a:rPr>
              <a:t>Assets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73163" y="304800"/>
            <a:ext cx="7772400" cy="914400"/>
          </a:xfrm>
        </p:spPr>
        <p:txBody>
          <a:bodyPr/>
          <a:lstStyle/>
          <a:p>
            <a:br>
              <a:rPr lang="en-US" altLang="en-US" sz="3600"/>
            </a:br>
            <a:r>
              <a:rPr lang="en-US" altLang="en-US" sz="3600"/>
              <a:t>Financial Statements – Balance Sheet	</a:t>
            </a:r>
            <a:r>
              <a:rPr lang="en-US" altLang="en-US"/>
              <a:t>	</a:t>
            </a:r>
          </a:p>
        </p:txBody>
      </p:sp>
      <p:sp>
        <p:nvSpPr>
          <p:cNvPr id="61443" name="Rectangle 3"/>
          <p:cNvSpPr>
            <a:spLocks noGrp="1" noChangeArrowheads="1"/>
          </p:cNvSpPr>
          <p:nvPr>
            <p:ph idx="1"/>
          </p:nvPr>
        </p:nvSpPr>
        <p:spPr>
          <a:xfrm>
            <a:off x="1295400" y="1371600"/>
            <a:ext cx="7772400" cy="4114800"/>
          </a:xfrm>
        </p:spPr>
        <p:txBody>
          <a:bodyPr/>
          <a:lstStyle/>
          <a:p>
            <a:pPr>
              <a:lnSpc>
                <a:spcPct val="80000"/>
              </a:lnSpc>
            </a:pPr>
            <a:r>
              <a:rPr lang="en-US" altLang="en-US"/>
              <a:t>Balance Sheet = Assets less Liabilities equal Fund Balance</a:t>
            </a:r>
          </a:p>
          <a:p>
            <a:pPr>
              <a:lnSpc>
                <a:spcPct val="80000"/>
              </a:lnSpc>
            </a:pPr>
            <a:r>
              <a:rPr lang="en-US" altLang="en-US"/>
              <a:t>General Operating Fund = Current Assets and Current Liabilities </a:t>
            </a:r>
          </a:p>
          <a:p>
            <a:pPr>
              <a:lnSpc>
                <a:spcPct val="80000"/>
              </a:lnSpc>
            </a:pPr>
            <a:r>
              <a:rPr lang="en-US" altLang="en-US"/>
              <a:t>Proprietary Fund Type:  Hedge Against Future Loss or Planned Event</a:t>
            </a:r>
          </a:p>
          <a:p>
            <a:pPr lvl="1">
              <a:lnSpc>
                <a:spcPct val="80000"/>
              </a:lnSpc>
            </a:pPr>
            <a:r>
              <a:rPr lang="en-US" altLang="en-US"/>
              <a:t>Internal Service Funds</a:t>
            </a:r>
          </a:p>
          <a:p>
            <a:pPr lvl="1">
              <a:lnSpc>
                <a:spcPct val="80000"/>
              </a:lnSpc>
            </a:pPr>
            <a:r>
              <a:rPr lang="en-US" altLang="en-US"/>
              <a:t>Enterprise Funds</a:t>
            </a:r>
          </a:p>
        </p:txBody>
      </p:sp>
      <p:sp>
        <p:nvSpPr>
          <p:cNvPr id="4" name="Date Placeholder 3"/>
          <p:cNvSpPr>
            <a:spLocks noGrp="1"/>
          </p:cNvSpPr>
          <p:nvPr>
            <p:ph type="dt" sz="quarter" idx="10"/>
          </p:nvPr>
        </p:nvSpPr>
        <p:spPr/>
        <p:txBody>
          <a:bodyPr/>
          <a:lstStyle/>
          <a:p>
            <a:pPr>
              <a:defRPr/>
            </a:pPr>
            <a:fld id="{B6C34A18-F13D-4AD7-ABF2-4A78CB3BED73}" type="datetime1">
              <a:rPr lang="en-US" altLang="en-US">
                <a:solidFill>
                  <a:srgbClr val="FFFFFF"/>
                </a:solidFill>
              </a:rPr>
              <a:pPr>
                <a:defRPr/>
              </a:pPr>
              <a:t>7/10/2018</a:t>
            </a:fld>
            <a:endParaRPr lang="en-US" altLang="en-US">
              <a:solidFill>
                <a:srgbClr val="FFFFFF"/>
              </a:solidFill>
            </a:endParaRPr>
          </a:p>
        </p:txBody>
      </p:sp>
      <p:sp>
        <p:nvSpPr>
          <p:cNvPr id="614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48ADED52-1CF7-40BA-B351-945BC7EABEB0}" type="slidenum">
              <a:rPr lang="en-US" altLang="en-US" sz="1800">
                <a:solidFill>
                  <a:srgbClr val="FFFFFF"/>
                </a:solidFill>
              </a:rPr>
              <a:pPr lvl="1">
                <a:spcBef>
                  <a:spcPct val="0"/>
                </a:spcBef>
                <a:buFontTx/>
                <a:buNone/>
              </a:pPr>
              <a:t>52</a:t>
            </a:fld>
            <a:endParaRPr lang="en-US" altLang="en-US" sz="1800">
              <a:solidFill>
                <a:srgbClr val="FFFFFF"/>
              </a:solidFill>
              <a:latin typeface="Times New Roman" panose="02020603050405020304" pitchFamily="18" charset="0"/>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Balance sheet, continued</a:t>
            </a:r>
          </a:p>
        </p:txBody>
      </p:sp>
      <p:sp>
        <p:nvSpPr>
          <p:cNvPr id="62467" name="Rectangle 3"/>
          <p:cNvSpPr>
            <a:spLocks noGrp="1" noChangeArrowheads="1"/>
          </p:cNvSpPr>
          <p:nvPr>
            <p:ph type="body" sz="half" idx="1"/>
          </p:nvPr>
        </p:nvSpPr>
        <p:spPr>
          <a:xfrm>
            <a:off x="1219200" y="1828800"/>
            <a:ext cx="3810000" cy="4114800"/>
          </a:xfrm>
        </p:spPr>
        <p:txBody>
          <a:bodyPr/>
          <a:lstStyle/>
          <a:p>
            <a:r>
              <a:rPr lang="en-US" altLang="en-US" sz="2800"/>
              <a:t>Fiduciary Funds – Payee Accounts or Donated Trusts Contingent of a Future Event</a:t>
            </a:r>
          </a:p>
          <a:p>
            <a:r>
              <a:rPr lang="en-US" altLang="en-US" sz="2800"/>
              <a:t>Account Groups – General Fixed Assets and General Long Term Debt</a:t>
            </a:r>
          </a:p>
          <a:p>
            <a:endParaRPr lang="en-US" altLang="en-US" sz="2800"/>
          </a:p>
        </p:txBody>
      </p:sp>
      <p:pic>
        <p:nvPicPr>
          <p:cNvPr id="62468" name="Picture 4" descr="x2iuxoja[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5025" y="2838450"/>
            <a:ext cx="3810000" cy="2400300"/>
          </a:xfrm>
          <a:noFill/>
        </p:spPr>
      </p:pic>
      <p:sp>
        <p:nvSpPr>
          <p:cNvPr id="5" name="Date Placeholder 4"/>
          <p:cNvSpPr>
            <a:spLocks noGrp="1"/>
          </p:cNvSpPr>
          <p:nvPr>
            <p:ph type="dt" sz="quarter" idx="10"/>
          </p:nvPr>
        </p:nvSpPr>
        <p:spPr/>
        <p:txBody>
          <a:bodyPr/>
          <a:lstStyle/>
          <a:p>
            <a:pPr>
              <a:defRPr/>
            </a:pPr>
            <a:fld id="{9198E802-7AC3-4981-902B-166828506F8F}" type="datetime1">
              <a:rPr lang="en-US" altLang="en-US"/>
              <a:pPr>
                <a:defRPr/>
              </a:pPr>
              <a:t>7/10/2018</a:t>
            </a:fld>
            <a:endParaRPr lang="en-US" altLang="en-US"/>
          </a:p>
        </p:txBody>
      </p:sp>
      <p:sp>
        <p:nvSpPr>
          <p:cNvPr id="624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592EA278-F4FD-46FB-837D-88A09B7DB10F}" type="slidenum">
              <a:rPr lang="en-US" altLang="en-US" sz="1800" smtClean="0">
                <a:solidFill>
                  <a:srgbClr val="FFFFFF"/>
                </a:solidFill>
              </a:rPr>
              <a:pPr lvl="1">
                <a:spcBef>
                  <a:spcPct val="0"/>
                </a:spcBef>
                <a:buFontTx/>
                <a:buNone/>
              </a:pPr>
              <a:t>53</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914400" y="533400"/>
            <a:ext cx="8080375" cy="1371600"/>
          </a:xfrm>
        </p:spPr>
        <p:txBody>
          <a:bodyPr/>
          <a:lstStyle/>
          <a:p>
            <a:r>
              <a:rPr lang="en-US" altLang="en-US"/>
              <a:t>Financial Statement Components	</a:t>
            </a:r>
          </a:p>
        </p:txBody>
      </p:sp>
      <p:sp>
        <p:nvSpPr>
          <p:cNvPr id="63491" name="Rectangle 5"/>
          <p:cNvSpPr>
            <a:spLocks noGrp="1" noChangeArrowheads="1"/>
          </p:cNvSpPr>
          <p:nvPr>
            <p:ph type="body" sz="half" idx="1"/>
          </p:nvPr>
        </p:nvSpPr>
        <p:spPr>
          <a:xfrm>
            <a:off x="1447800" y="1371600"/>
            <a:ext cx="7089775" cy="4953000"/>
          </a:xfrm>
        </p:spPr>
        <p:txBody>
          <a:bodyPr/>
          <a:lstStyle/>
          <a:p>
            <a:pPr>
              <a:lnSpc>
                <a:spcPct val="80000"/>
              </a:lnSpc>
            </a:pPr>
            <a:r>
              <a:rPr lang="en-US" altLang="en-US" sz="2800"/>
              <a:t>Assets – </a:t>
            </a:r>
          </a:p>
          <a:p>
            <a:pPr lvl="1">
              <a:lnSpc>
                <a:spcPct val="90000"/>
              </a:lnSpc>
            </a:pPr>
            <a:r>
              <a:rPr lang="en-US" altLang="en-US"/>
              <a:t>Cash and Investments</a:t>
            </a:r>
          </a:p>
          <a:p>
            <a:pPr lvl="1">
              <a:lnSpc>
                <a:spcPct val="90000"/>
              </a:lnSpc>
            </a:pPr>
            <a:r>
              <a:rPr lang="en-US" altLang="en-US"/>
              <a:t> Accounts Receivables (grants or fees)</a:t>
            </a:r>
          </a:p>
          <a:p>
            <a:pPr lvl="1">
              <a:lnSpc>
                <a:spcPct val="90000"/>
              </a:lnSpc>
            </a:pPr>
            <a:r>
              <a:rPr lang="en-US" altLang="en-US"/>
              <a:t>Funding receivable</a:t>
            </a:r>
          </a:p>
          <a:p>
            <a:pPr lvl="1">
              <a:lnSpc>
                <a:spcPct val="90000"/>
              </a:lnSpc>
            </a:pPr>
            <a:r>
              <a:rPr lang="en-US" altLang="en-US"/>
              <a:t> Inventory (not all CMH’s record inventory)</a:t>
            </a:r>
          </a:p>
          <a:p>
            <a:pPr lvl="1">
              <a:lnSpc>
                <a:spcPct val="90000"/>
              </a:lnSpc>
            </a:pPr>
            <a:r>
              <a:rPr lang="en-US" altLang="en-US"/>
              <a:t> Prepaids (insurance premiums or maintenance contracts)</a:t>
            </a:r>
          </a:p>
          <a:p>
            <a:pPr lvl="1">
              <a:lnSpc>
                <a:spcPct val="90000"/>
              </a:lnSpc>
            </a:pPr>
            <a:r>
              <a:rPr lang="en-US" altLang="en-US"/>
              <a:t>Fixed Assets (buildings, vehicles, or equipment)</a:t>
            </a:r>
          </a:p>
        </p:txBody>
      </p:sp>
      <p:pic>
        <p:nvPicPr>
          <p:cNvPr id="63492" name="Picture 6" descr="ydkor0e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239000" y="1143000"/>
            <a:ext cx="1254125" cy="1087438"/>
          </a:xfrm>
          <a:noFill/>
        </p:spPr>
      </p:pic>
      <p:sp>
        <p:nvSpPr>
          <p:cNvPr id="5" name="Date Placeholder 4"/>
          <p:cNvSpPr>
            <a:spLocks noGrp="1"/>
          </p:cNvSpPr>
          <p:nvPr>
            <p:ph type="dt" sz="quarter" idx="10"/>
          </p:nvPr>
        </p:nvSpPr>
        <p:spPr/>
        <p:txBody>
          <a:bodyPr/>
          <a:lstStyle/>
          <a:p>
            <a:pPr>
              <a:defRPr/>
            </a:pPr>
            <a:fld id="{3223995F-2056-41A8-9ECC-69891CBCB4CA}" type="datetime1">
              <a:rPr lang="en-US" altLang="en-US"/>
              <a:pPr>
                <a:defRPr/>
              </a:pPr>
              <a:t>7/10/2018</a:t>
            </a:fld>
            <a:endParaRPr lang="en-US" altLang="en-US"/>
          </a:p>
        </p:txBody>
      </p:sp>
      <p:sp>
        <p:nvSpPr>
          <p:cNvPr id="634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68F1B917-82BB-4C55-BD89-C62AE08392FD}" type="slidenum">
              <a:rPr lang="en-US" altLang="en-US" sz="1800" smtClean="0">
                <a:solidFill>
                  <a:srgbClr val="FFFFFF"/>
                </a:solidFill>
              </a:rPr>
              <a:pPr lvl="1">
                <a:spcBef>
                  <a:spcPct val="0"/>
                </a:spcBef>
                <a:buFontTx/>
                <a:buNone/>
              </a:pPr>
              <a:t>54</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   Components</a:t>
            </a:r>
          </a:p>
        </p:txBody>
      </p:sp>
      <p:sp>
        <p:nvSpPr>
          <p:cNvPr id="64515" name="Rectangle 3"/>
          <p:cNvSpPr>
            <a:spLocks noGrp="1" noChangeArrowheads="1"/>
          </p:cNvSpPr>
          <p:nvPr>
            <p:ph type="body" sz="half" idx="1"/>
          </p:nvPr>
        </p:nvSpPr>
        <p:spPr>
          <a:xfrm>
            <a:off x="1219200" y="1905000"/>
            <a:ext cx="7318375" cy="4114800"/>
          </a:xfrm>
        </p:spPr>
        <p:txBody>
          <a:bodyPr/>
          <a:lstStyle/>
          <a:p>
            <a:pPr>
              <a:lnSpc>
                <a:spcPct val="80000"/>
              </a:lnSpc>
            </a:pPr>
            <a:r>
              <a:rPr lang="en-US" altLang="en-US" sz="2800"/>
              <a:t>Liabilities – </a:t>
            </a:r>
          </a:p>
          <a:p>
            <a:pPr lvl="1">
              <a:lnSpc>
                <a:spcPct val="90000"/>
              </a:lnSpc>
            </a:pPr>
            <a:r>
              <a:rPr lang="en-US" altLang="en-US"/>
              <a:t>Accounts Payable (vendor invoices, etc)</a:t>
            </a:r>
          </a:p>
          <a:p>
            <a:pPr lvl="1">
              <a:lnSpc>
                <a:spcPct val="90000"/>
              </a:lnSpc>
            </a:pPr>
            <a:r>
              <a:rPr lang="en-US" altLang="en-US"/>
              <a:t>Payroll</a:t>
            </a:r>
          </a:p>
          <a:p>
            <a:pPr lvl="2">
              <a:lnSpc>
                <a:spcPct val="90000"/>
              </a:lnSpc>
            </a:pPr>
            <a:r>
              <a:rPr lang="en-US" altLang="en-US" sz="2800"/>
              <a:t>Accrued payroll</a:t>
            </a:r>
          </a:p>
          <a:p>
            <a:pPr lvl="2">
              <a:lnSpc>
                <a:spcPct val="90000"/>
              </a:lnSpc>
            </a:pPr>
            <a:r>
              <a:rPr lang="en-US" altLang="en-US" sz="2800"/>
              <a:t>Other payroll-related liabilities</a:t>
            </a:r>
          </a:p>
          <a:p>
            <a:pPr lvl="1">
              <a:lnSpc>
                <a:spcPct val="90000"/>
              </a:lnSpc>
            </a:pPr>
            <a:r>
              <a:rPr lang="en-US" altLang="en-US"/>
              <a:t>Funding Accruals</a:t>
            </a:r>
          </a:p>
          <a:p>
            <a:pPr lvl="1">
              <a:lnSpc>
                <a:spcPct val="90000"/>
              </a:lnSpc>
            </a:pPr>
            <a:r>
              <a:rPr lang="en-US" altLang="en-US"/>
              <a:t>Accrued liabilities</a:t>
            </a:r>
          </a:p>
          <a:p>
            <a:pPr lvl="1">
              <a:lnSpc>
                <a:spcPct val="90000"/>
              </a:lnSpc>
            </a:pPr>
            <a:r>
              <a:rPr lang="en-US" altLang="en-US"/>
              <a:t>Deferred Revenue</a:t>
            </a:r>
          </a:p>
          <a:p>
            <a:pPr lvl="1">
              <a:lnSpc>
                <a:spcPct val="90000"/>
              </a:lnSpc>
            </a:pPr>
            <a:r>
              <a:rPr lang="en-US" altLang="en-US"/>
              <a:t>Debt (long term and short term)</a:t>
            </a:r>
          </a:p>
          <a:p>
            <a:pPr>
              <a:lnSpc>
                <a:spcPct val="80000"/>
              </a:lnSpc>
            </a:pPr>
            <a:endParaRPr lang="en-US" altLang="en-US" sz="2800"/>
          </a:p>
          <a:p>
            <a:pPr>
              <a:lnSpc>
                <a:spcPct val="80000"/>
              </a:lnSpc>
            </a:pPr>
            <a:endParaRPr lang="en-US" altLang="en-US" sz="2800"/>
          </a:p>
        </p:txBody>
      </p:sp>
      <p:pic>
        <p:nvPicPr>
          <p:cNvPr id="64516" name="Picture 4" descr="ryibxefy[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638800" y="304800"/>
            <a:ext cx="1811338" cy="1765300"/>
          </a:xfrm>
          <a:noFill/>
        </p:spPr>
      </p:pic>
      <p:sp>
        <p:nvSpPr>
          <p:cNvPr id="5" name="Date Placeholder 4"/>
          <p:cNvSpPr>
            <a:spLocks noGrp="1"/>
          </p:cNvSpPr>
          <p:nvPr>
            <p:ph type="dt" sz="quarter" idx="10"/>
          </p:nvPr>
        </p:nvSpPr>
        <p:spPr/>
        <p:txBody>
          <a:bodyPr/>
          <a:lstStyle/>
          <a:p>
            <a:pPr>
              <a:defRPr/>
            </a:pPr>
            <a:fld id="{A085F05F-0198-4E43-8059-B4293AD2CB74}" type="datetime1">
              <a:rPr lang="en-US" altLang="en-US"/>
              <a:pPr>
                <a:defRPr/>
              </a:pPr>
              <a:t>7/10/2018</a:t>
            </a:fld>
            <a:endParaRPr lang="en-US" altLang="en-US"/>
          </a:p>
        </p:txBody>
      </p:sp>
      <p:sp>
        <p:nvSpPr>
          <p:cNvPr id="645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C690EF78-55FB-46CE-A73D-91CEA71BE0D3}" type="slidenum">
              <a:rPr lang="en-US" altLang="en-US" sz="1800" smtClean="0">
                <a:solidFill>
                  <a:srgbClr val="FFFFFF"/>
                </a:solidFill>
              </a:rPr>
              <a:pPr lvl="1">
                <a:spcBef>
                  <a:spcPct val="0"/>
                </a:spcBef>
                <a:buFontTx/>
                <a:buNone/>
              </a:pPr>
              <a:t>55</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Financial Statement Components Cont’d	</a:t>
            </a:r>
          </a:p>
        </p:txBody>
      </p:sp>
      <p:sp>
        <p:nvSpPr>
          <p:cNvPr id="65539" name="Rectangle 3"/>
          <p:cNvSpPr>
            <a:spLocks noGrp="1" noChangeArrowheads="1"/>
          </p:cNvSpPr>
          <p:nvPr>
            <p:ph idx="1"/>
          </p:nvPr>
        </p:nvSpPr>
        <p:spPr/>
        <p:txBody>
          <a:bodyPr/>
          <a:lstStyle/>
          <a:p>
            <a:r>
              <a:rPr lang="en-US" altLang="en-US"/>
              <a:t>Fund Balance –</a:t>
            </a:r>
          </a:p>
          <a:p>
            <a:pPr lvl="1"/>
            <a:r>
              <a:rPr lang="en-US" altLang="en-US"/>
              <a:t>Fixed Assets</a:t>
            </a:r>
          </a:p>
          <a:p>
            <a:pPr lvl="1"/>
            <a:r>
              <a:rPr lang="en-US" altLang="en-US"/>
              <a:t> Reserved by Donor</a:t>
            </a:r>
          </a:p>
          <a:p>
            <a:pPr lvl="1"/>
            <a:r>
              <a:rPr lang="en-US" altLang="en-US"/>
              <a:t> Reserved for Long-Term Receivables</a:t>
            </a:r>
          </a:p>
          <a:p>
            <a:pPr lvl="1"/>
            <a:r>
              <a:rPr lang="en-US" altLang="en-US"/>
              <a:t> Reserved for Prepaids</a:t>
            </a:r>
          </a:p>
          <a:p>
            <a:pPr lvl="1"/>
            <a:r>
              <a:rPr lang="en-US" altLang="en-US"/>
              <a:t>Unreserved-Undesignated Fund Balance</a:t>
            </a:r>
          </a:p>
        </p:txBody>
      </p:sp>
      <p:sp>
        <p:nvSpPr>
          <p:cNvPr id="4" name="Date Placeholder 3"/>
          <p:cNvSpPr>
            <a:spLocks noGrp="1"/>
          </p:cNvSpPr>
          <p:nvPr>
            <p:ph type="dt" sz="quarter" idx="10"/>
          </p:nvPr>
        </p:nvSpPr>
        <p:spPr/>
        <p:txBody>
          <a:bodyPr/>
          <a:lstStyle/>
          <a:p>
            <a:pPr>
              <a:defRPr/>
            </a:pPr>
            <a:fld id="{B23194FC-70CA-4D3E-B392-5008D5D67130}" type="datetime1">
              <a:rPr lang="en-US" altLang="en-US">
                <a:solidFill>
                  <a:srgbClr val="FFFFFF"/>
                </a:solidFill>
              </a:rPr>
              <a:pPr>
                <a:defRPr/>
              </a:pPr>
              <a:t>7/10/2018</a:t>
            </a:fld>
            <a:endParaRPr lang="en-US" altLang="en-US">
              <a:solidFill>
                <a:srgbClr val="FFFFFF"/>
              </a:solidFill>
            </a:endParaRPr>
          </a:p>
        </p:txBody>
      </p:sp>
      <p:sp>
        <p:nvSpPr>
          <p:cNvPr id="655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05B5C75E-468A-4AE0-B9CF-C67C6B72F76C}" type="slidenum">
              <a:rPr lang="en-US" altLang="en-US" sz="1800">
                <a:solidFill>
                  <a:srgbClr val="FFFFFF"/>
                </a:solidFill>
              </a:rPr>
              <a:pPr lvl="1">
                <a:spcBef>
                  <a:spcPct val="0"/>
                </a:spcBef>
                <a:buFontTx/>
                <a:buNone/>
              </a:pPr>
              <a:t>56</a:t>
            </a:fld>
            <a:endParaRPr lang="en-US" altLang="en-US" sz="1800">
              <a:solidFill>
                <a:srgbClr val="FFFFFF"/>
              </a:solidFill>
              <a:latin typeface="Times New Roman" panose="02020603050405020304" pitchFamily="18" charset="0"/>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219200" y="533400"/>
            <a:ext cx="6934200" cy="1143000"/>
          </a:xfrm>
        </p:spPr>
        <p:txBody>
          <a:bodyPr/>
          <a:lstStyle/>
          <a:p>
            <a:r>
              <a:rPr lang="en-US" altLang="en-US" sz="4000"/>
              <a:t>Financial statement </a:t>
            </a:r>
            <a:br>
              <a:rPr lang="en-US" altLang="en-US" sz="4000"/>
            </a:br>
            <a:r>
              <a:rPr lang="en-US" altLang="en-US" sz="4000"/>
              <a:t>components, continued</a:t>
            </a:r>
          </a:p>
        </p:txBody>
      </p:sp>
      <p:sp>
        <p:nvSpPr>
          <p:cNvPr id="66563" name="Rectangle 3"/>
          <p:cNvSpPr>
            <a:spLocks noGrp="1" noChangeArrowheads="1"/>
          </p:cNvSpPr>
          <p:nvPr>
            <p:ph type="body" sz="half" idx="1"/>
          </p:nvPr>
        </p:nvSpPr>
        <p:spPr>
          <a:xfrm>
            <a:off x="1524000" y="2057400"/>
            <a:ext cx="4956175" cy="4114800"/>
          </a:xfrm>
        </p:spPr>
        <p:txBody>
          <a:bodyPr/>
          <a:lstStyle/>
          <a:p>
            <a:r>
              <a:rPr lang="en-US" altLang="en-US" sz="2800"/>
              <a:t>Revenue –</a:t>
            </a:r>
          </a:p>
          <a:p>
            <a:pPr lvl="1"/>
            <a:r>
              <a:rPr lang="en-US" altLang="en-US" sz="2400"/>
              <a:t> Funds Earned and Received</a:t>
            </a:r>
          </a:p>
          <a:p>
            <a:pPr lvl="1"/>
            <a:r>
              <a:rPr lang="en-US" altLang="en-US" sz="2400"/>
              <a:t>Accrued Revenue</a:t>
            </a:r>
          </a:p>
          <a:p>
            <a:r>
              <a:rPr lang="en-US" altLang="en-US" sz="2800"/>
              <a:t>Expense – </a:t>
            </a:r>
          </a:p>
          <a:p>
            <a:pPr lvl="1"/>
            <a:r>
              <a:rPr lang="en-US" altLang="en-US" sz="2400"/>
              <a:t>Expenses Incurred and Paid</a:t>
            </a:r>
          </a:p>
          <a:p>
            <a:pPr lvl="1"/>
            <a:r>
              <a:rPr lang="en-US" altLang="en-US" sz="2400"/>
              <a:t>Accrued Expense</a:t>
            </a:r>
          </a:p>
          <a:p>
            <a:endParaRPr lang="en-US" altLang="en-US" sz="2800"/>
          </a:p>
        </p:txBody>
      </p:sp>
      <p:pic>
        <p:nvPicPr>
          <p:cNvPr id="66564" name="Picture 4" descr="hhbl4trm[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553200" y="1905000"/>
            <a:ext cx="1773238" cy="3468688"/>
          </a:xfrm>
          <a:noFill/>
        </p:spPr>
      </p:pic>
      <p:sp>
        <p:nvSpPr>
          <p:cNvPr id="5" name="Date Placeholder 4"/>
          <p:cNvSpPr>
            <a:spLocks noGrp="1"/>
          </p:cNvSpPr>
          <p:nvPr>
            <p:ph type="dt" sz="quarter" idx="10"/>
          </p:nvPr>
        </p:nvSpPr>
        <p:spPr/>
        <p:txBody>
          <a:bodyPr/>
          <a:lstStyle/>
          <a:p>
            <a:pPr>
              <a:defRPr/>
            </a:pPr>
            <a:fld id="{4130CF79-8173-4445-BA29-EB57E4481FF2}" type="datetime1">
              <a:rPr lang="en-US" altLang="en-US"/>
              <a:pPr>
                <a:defRPr/>
              </a:pPr>
              <a:t>7/10/2018</a:t>
            </a:fld>
            <a:endParaRPr lang="en-US" altLang="en-US"/>
          </a:p>
        </p:txBody>
      </p:sp>
      <p:sp>
        <p:nvSpPr>
          <p:cNvPr id="665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89834C05-16F9-4DCB-B1A8-7AB46577DF1A}" type="slidenum">
              <a:rPr lang="en-US" altLang="en-US" sz="1800" smtClean="0">
                <a:solidFill>
                  <a:srgbClr val="FFFFFF"/>
                </a:solidFill>
              </a:rPr>
              <a:pPr lvl="1">
                <a:spcBef>
                  <a:spcPct val="0"/>
                </a:spcBef>
                <a:buFontTx/>
                <a:buNone/>
              </a:pPr>
              <a:t>57</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Financial Statements – Income Statement Revenue</a:t>
            </a:r>
          </a:p>
        </p:txBody>
      </p:sp>
      <p:sp>
        <p:nvSpPr>
          <p:cNvPr id="67587" name="Rectangle 3"/>
          <p:cNvSpPr>
            <a:spLocks noGrp="1" noChangeArrowheads="1"/>
          </p:cNvSpPr>
          <p:nvPr>
            <p:ph idx="1"/>
          </p:nvPr>
        </p:nvSpPr>
        <p:spPr/>
        <p:txBody>
          <a:bodyPr/>
          <a:lstStyle/>
          <a:p>
            <a:r>
              <a:rPr lang="en-US" altLang="en-US"/>
              <a:t>Federal Funds – Grants and Contracts Generally Through MDHHS that are Federally Funded (e.g. Medicaid)</a:t>
            </a:r>
          </a:p>
          <a:p>
            <a:r>
              <a:rPr lang="en-US" altLang="en-US"/>
              <a:t>State Funds – General Funds and other Grants and Contracts Generally Through MDHHS that are State Funded</a:t>
            </a:r>
          </a:p>
        </p:txBody>
      </p:sp>
      <p:sp>
        <p:nvSpPr>
          <p:cNvPr id="4" name="Date Placeholder 3"/>
          <p:cNvSpPr>
            <a:spLocks noGrp="1"/>
          </p:cNvSpPr>
          <p:nvPr>
            <p:ph type="dt" sz="quarter" idx="10"/>
          </p:nvPr>
        </p:nvSpPr>
        <p:spPr/>
        <p:txBody>
          <a:bodyPr/>
          <a:lstStyle/>
          <a:p>
            <a:pPr>
              <a:defRPr/>
            </a:pPr>
            <a:fld id="{8D731877-3BB1-40AB-9859-468372211963}" type="datetime1">
              <a:rPr lang="en-US" altLang="en-US">
                <a:solidFill>
                  <a:srgbClr val="FFFFFF"/>
                </a:solidFill>
              </a:rPr>
              <a:pPr>
                <a:defRPr/>
              </a:pPr>
              <a:t>7/10/2018</a:t>
            </a:fld>
            <a:endParaRPr lang="en-US" altLang="en-US">
              <a:solidFill>
                <a:srgbClr val="FFFFFF"/>
              </a:solidFill>
            </a:endParaRPr>
          </a:p>
        </p:txBody>
      </p:sp>
      <p:sp>
        <p:nvSpPr>
          <p:cNvPr id="675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613AB762-AA1F-4258-B442-0DDD1D7DC4E1}" type="slidenum">
              <a:rPr lang="en-US" altLang="en-US" sz="1800">
                <a:solidFill>
                  <a:srgbClr val="FFFFFF"/>
                </a:solidFill>
              </a:rPr>
              <a:pPr lvl="1">
                <a:spcBef>
                  <a:spcPct val="0"/>
                </a:spcBef>
                <a:buFontTx/>
                <a:buNone/>
              </a:pPr>
              <a:t>58</a:t>
            </a:fld>
            <a:endParaRPr lang="en-US" altLang="en-US" sz="1800">
              <a:solidFill>
                <a:srgbClr val="FFFFFF"/>
              </a:solidFill>
              <a:latin typeface="Times New Roman" panose="02020603050405020304" pitchFamily="18" charset="0"/>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71600" y="457200"/>
            <a:ext cx="6934200" cy="1143000"/>
          </a:xfrm>
        </p:spPr>
        <p:txBody>
          <a:bodyPr/>
          <a:lstStyle/>
          <a:p>
            <a:r>
              <a:rPr lang="en-US" altLang="en-US"/>
              <a:t>Revenue, Continued</a:t>
            </a:r>
          </a:p>
        </p:txBody>
      </p:sp>
      <p:sp>
        <p:nvSpPr>
          <p:cNvPr id="68611" name="Rectangle 3"/>
          <p:cNvSpPr>
            <a:spLocks noGrp="1" noChangeArrowheads="1"/>
          </p:cNvSpPr>
          <p:nvPr>
            <p:ph type="body" sz="half" idx="1"/>
          </p:nvPr>
        </p:nvSpPr>
        <p:spPr>
          <a:xfrm>
            <a:off x="1066800" y="1981200"/>
            <a:ext cx="3810000" cy="4114800"/>
          </a:xfrm>
        </p:spPr>
        <p:txBody>
          <a:bodyPr/>
          <a:lstStyle/>
          <a:p>
            <a:r>
              <a:rPr lang="en-US" altLang="en-US" sz="2800"/>
              <a:t>Local Funds – </a:t>
            </a:r>
          </a:p>
          <a:p>
            <a:pPr lvl="1"/>
            <a:r>
              <a:rPr lang="en-US" altLang="en-US" sz="2400"/>
              <a:t>County Appropriations</a:t>
            </a:r>
          </a:p>
          <a:p>
            <a:pPr lvl="1"/>
            <a:r>
              <a:rPr lang="en-US" altLang="en-US" sz="2400"/>
              <a:t> United Way</a:t>
            </a:r>
          </a:p>
          <a:p>
            <a:pPr lvl="1"/>
            <a:r>
              <a:rPr lang="en-US" altLang="en-US" sz="2400"/>
              <a:t>Donations</a:t>
            </a:r>
          </a:p>
          <a:p>
            <a:pPr lvl="1"/>
            <a:r>
              <a:rPr lang="en-US" altLang="en-US" sz="2400"/>
              <a:t>PA 423/client fees</a:t>
            </a:r>
          </a:p>
          <a:p>
            <a:pPr lvl="1"/>
            <a:r>
              <a:rPr lang="en-US" altLang="en-US" sz="2400"/>
              <a:t>Interest</a:t>
            </a:r>
          </a:p>
        </p:txBody>
      </p:sp>
      <p:pic>
        <p:nvPicPr>
          <p:cNvPr id="68612" name="Picture 11" descr="0cmqjxmx[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76800" y="2057400"/>
            <a:ext cx="2743200" cy="3352800"/>
          </a:xfrm>
          <a:noFill/>
        </p:spPr>
      </p:pic>
      <p:sp>
        <p:nvSpPr>
          <p:cNvPr id="5" name="Date Placeholder 5"/>
          <p:cNvSpPr>
            <a:spLocks noGrp="1"/>
          </p:cNvSpPr>
          <p:nvPr>
            <p:ph type="dt" sz="quarter" idx="10"/>
          </p:nvPr>
        </p:nvSpPr>
        <p:spPr/>
        <p:txBody>
          <a:bodyPr/>
          <a:lstStyle/>
          <a:p>
            <a:pPr>
              <a:defRPr/>
            </a:pPr>
            <a:fld id="{AEFFAA9E-FFB9-4928-A51F-44502C2F8977}" type="datetime1">
              <a:rPr lang="en-US" altLang="en-US"/>
              <a:pPr>
                <a:defRPr/>
              </a:pPr>
              <a:t>7/10/2018</a:t>
            </a:fld>
            <a:endParaRPr lang="en-US" altLang="en-US"/>
          </a:p>
        </p:txBody>
      </p:sp>
      <p:sp>
        <p:nvSpPr>
          <p:cNvPr id="6861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0D2A0045-CA6C-4081-839F-A975D4C8A332}" type="slidenum">
              <a:rPr lang="en-US" altLang="en-US" sz="1800" smtClean="0">
                <a:solidFill>
                  <a:srgbClr val="FFFFFF"/>
                </a:solidFill>
              </a:rPr>
              <a:pPr lvl="1">
                <a:spcBef>
                  <a:spcPct val="0"/>
                </a:spcBef>
                <a:buFontTx/>
                <a:buNone/>
              </a:pPr>
              <a:t>59</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CMHSP – financing	</a:t>
            </a:r>
          </a:p>
        </p:txBody>
      </p:sp>
      <p:sp>
        <p:nvSpPr>
          <p:cNvPr id="13315" name="Content Placeholder 2"/>
          <p:cNvSpPr>
            <a:spLocks noGrp="1"/>
          </p:cNvSpPr>
          <p:nvPr>
            <p:ph idx="1"/>
          </p:nvPr>
        </p:nvSpPr>
        <p:spPr>
          <a:xfrm>
            <a:off x="1143000" y="1524000"/>
            <a:ext cx="7772400" cy="4724400"/>
          </a:xfrm>
        </p:spPr>
        <p:txBody>
          <a:bodyPr/>
          <a:lstStyle/>
          <a:p>
            <a:r>
              <a:rPr lang="en-US" altLang="en-US" sz="2600"/>
              <a:t>Under the Mental Health code, CMH’s are responsible for 10% match on state expenditures.  This includes GF and state inpatient.  For state inpatient, we pay 10% of the State’s net cost for providing care for a client, after insurance reimbursement.</a:t>
            </a:r>
          </a:p>
          <a:p>
            <a:r>
              <a:rPr lang="en-US" altLang="en-US" sz="2600"/>
              <a:t>We receive these bills periodically, and they may not be entirely accurate or easy to understand.</a:t>
            </a:r>
          </a:p>
          <a:p>
            <a:r>
              <a:rPr lang="en-US" altLang="en-US" sz="2600"/>
              <a:t>Local funds will also cover a general fund overrun, and is essentially a CMHSP’s risk reserve.</a:t>
            </a:r>
          </a:p>
          <a:p>
            <a:endParaRPr lang="en-US" altLang="en-US"/>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93B6060A-E3E6-43B1-9112-17E286675901}" type="slidenum">
              <a:rPr lang="en-US" altLang="en-US" sz="1400" smtClean="0"/>
              <a:pPr>
                <a:spcBef>
                  <a:spcPct val="50000"/>
                </a:spcBef>
                <a:buClrTx/>
                <a:buSzTx/>
                <a:buFontTx/>
                <a:buNone/>
              </a:pPr>
              <a:t>6</a:t>
            </a:fld>
            <a:endParaRPr lang="en-US" altLang="en-US"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Financial Statements –Other misc. sources of revenue:</a:t>
            </a:r>
          </a:p>
        </p:txBody>
      </p:sp>
      <p:sp>
        <p:nvSpPr>
          <p:cNvPr id="69635" name="Rectangle 3"/>
          <p:cNvSpPr>
            <a:spLocks noGrp="1" noChangeArrowheads="1"/>
          </p:cNvSpPr>
          <p:nvPr>
            <p:ph idx="1"/>
          </p:nvPr>
        </p:nvSpPr>
        <p:spPr/>
        <p:txBody>
          <a:bodyPr/>
          <a:lstStyle/>
          <a:p>
            <a:pPr>
              <a:buFont typeface="Wingdings" panose="05000000000000000000" pitchFamily="2" charset="2"/>
              <a:buNone/>
            </a:pPr>
            <a:r>
              <a:rPr lang="en-US" altLang="en-US"/>
              <a:t>Earned contracts</a:t>
            </a:r>
          </a:p>
          <a:p>
            <a:pPr lvl="1">
              <a:buFontTx/>
              <a:buNone/>
            </a:pPr>
            <a:r>
              <a:rPr lang="en-US" altLang="en-US"/>
              <a:t>	Grants and contracts that are not federal, state or local – generally offset against gross costs.</a:t>
            </a:r>
          </a:p>
          <a:p>
            <a:pPr lvl="1"/>
            <a:r>
              <a:rPr lang="en-US" altLang="en-US"/>
              <a:t>Court contracts</a:t>
            </a:r>
          </a:p>
          <a:p>
            <a:pPr lvl="1"/>
            <a:r>
              <a:rPr lang="en-US" altLang="en-US"/>
              <a:t>Some MDHHS contracts </a:t>
            </a:r>
          </a:p>
          <a:p>
            <a:pPr lvl="1"/>
            <a:r>
              <a:rPr lang="en-US" altLang="en-US"/>
              <a:t>SSI/SSA and Food stamps</a:t>
            </a:r>
          </a:p>
          <a:p>
            <a:endParaRPr lang="en-US" altLang="en-US"/>
          </a:p>
        </p:txBody>
      </p:sp>
      <p:sp>
        <p:nvSpPr>
          <p:cNvPr id="4" name="Date Placeholder 3"/>
          <p:cNvSpPr>
            <a:spLocks noGrp="1"/>
          </p:cNvSpPr>
          <p:nvPr>
            <p:ph type="dt" sz="quarter" idx="10"/>
          </p:nvPr>
        </p:nvSpPr>
        <p:spPr/>
        <p:txBody>
          <a:bodyPr/>
          <a:lstStyle/>
          <a:p>
            <a:pPr>
              <a:defRPr/>
            </a:pPr>
            <a:fld id="{50C77592-B777-4F66-ADE5-42C8A3AB0870}" type="datetime1">
              <a:rPr lang="en-US" altLang="en-US">
                <a:solidFill>
                  <a:srgbClr val="FFFFFF"/>
                </a:solidFill>
              </a:rPr>
              <a:pPr>
                <a:defRPr/>
              </a:pPr>
              <a:t>7/10/2018</a:t>
            </a:fld>
            <a:endParaRPr lang="en-US" altLang="en-US">
              <a:solidFill>
                <a:srgbClr val="FFFFFF"/>
              </a:solidFill>
            </a:endParaRPr>
          </a:p>
        </p:txBody>
      </p:sp>
      <p:sp>
        <p:nvSpPr>
          <p:cNvPr id="696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07B06C61-5D01-4337-B764-949B975972DF}" type="slidenum">
              <a:rPr lang="en-US" altLang="en-US" sz="1800">
                <a:solidFill>
                  <a:srgbClr val="FFFFFF"/>
                </a:solidFill>
              </a:rPr>
              <a:pPr lvl="1">
                <a:spcBef>
                  <a:spcPct val="0"/>
                </a:spcBef>
                <a:buFontTx/>
                <a:buNone/>
              </a:pPr>
              <a:t>60</a:t>
            </a:fld>
            <a:endParaRPr lang="en-US" altLang="en-US" sz="1800">
              <a:solidFill>
                <a:srgbClr val="FFFFFF"/>
              </a:solidFill>
              <a:latin typeface="Times New Roman" panose="02020603050405020304" pitchFamily="18" charset="0"/>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73163" y="304800"/>
            <a:ext cx="7772400" cy="838200"/>
          </a:xfrm>
        </p:spPr>
        <p:txBody>
          <a:bodyPr/>
          <a:lstStyle/>
          <a:p>
            <a:r>
              <a:rPr lang="en-US" altLang="en-US" sz="2800"/>
              <a:t>Financial Statements – Income Statement Expense</a:t>
            </a:r>
          </a:p>
        </p:txBody>
      </p:sp>
      <p:sp>
        <p:nvSpPr>
          <p:cNvPr id="70659" name="Rectangle 3"/>
          <p:cNvSpPr>
            <a:spLocks noGrp="1" noChangeArrowheads="1"/>
          </p:cNvSpPr>
          <p:nvPr>
            <p:ph idx="1"/>
          </p:nvPr>
        </p:nvSpPr>
        <p:spPr>
          <a:xfrm>
            <a:off x="1173163" y="1143000"/>
            <a:ext cx="7772400" cy="4953000"/>
          </a:xfrm>
        </p:spPr>
        <p:txBody>
          <a:bodyPr/>
          <a:lstStyle/>
          <a:p>
            <a:pPr>
              <a:lnSpc>
                <a:spcPct val="80000"/>
              </a:lnSpc>
            </a:pPr>
            <a:r>
              <a:rPr lang="en-US" altLang="en-US"/>
              <a:t>Expense by Program – </a:t>
            </a:r>
            <a:endParaRPr lang="en-US" altLang="en-US" sz="2800"/>
          </a:p>
          <a:p>
            <a:pPr lvl="1">
              <a:lnSpc>
                <a:spcPct val="90000"/>
              </a:lnSpc>
            </a:pPr>
            <a:r>
              <a:rPr lang="en-US" altLang="en-US"/>
              <a:t>Summary of Expense Incurred for  </a:t>
            </a:r>
            <a:r>
              <a:rPr lang="en-US" altLang="en-US">
                <a:cs typeface="Arial" panose="020B0604020202020204" pitchFamily="34" charset="0"/>
              </a:rPr>
              <a:t>Central Services, </a:t>
            </a:r>
          </a:p>
          <a:p>
            <a:pPr lvl="1">
              <a:lnSpc>
                <a:spcPct val="90000"/>
              </a:lnSpc>
            </a:pPr>
            <a:r>
              <a:rPr lang="en-US" altLang="en-US">
                <a:cs typeface="Arial" panose="020B0604020202020204" pitchFamily="34" charset="0"/>
              </a:rPr>
              <a:t>Adults with Mental Illness</a:t>
            </a:r>
          </a:p>
          <a:p>
            <a:pPr lvl="1">
              <a:lnSpc>
                <a:spcPct val="90000"/>
              </a:lnSpc>
            </a:pPr>
            <a:r>
              <a:rPr lang="en-US" altLang="en-US">
                <a:cs typeface="Arial" panose="020B0604020202020204" pitchFamily="34" charset="0"/>
              </a:rPr>
              <a:t> Children with Emotional Disturbance </a:t>
            </a:r>
          </a:p>
          <a:p>
            <a:pPr lvl="1">
              <a:lnSpc>
                <a:spcPct val="90000"/>
              </a:lnSpc>
            </a:pPr>
            <a:r>
              <a:rPr lang="en-US" altLang="en-US">
                <a:cs typeface="Arial" panose="020B0604020202020204" pitchFamily="34" charset="0"/>
              </a:rPr>
              <a:t>Adults and Children with Intellectual and Developmental Disabilities </a:t>
            </a:r>
          </a:p>
          <a:p>
            <a:pPr lvl="1">
              <a:lnSpc>
                <a:spcPct val="90000"/>
              </a:lnSpc>
            </a:pPr>
            <a:r>
              <a:rPr lang="en-US" altLang="en-US">
                <a:cs typeface="Arial" panose="020B0604020202020204" pitchFamily="34" charset="0"/>
              </a:rPr>
              <a:t>Autism</a:t>
            </a:r>
          </a:p>
          <a:p>
            <a:pPr lvl="1">
              <a:lnSpc>
                <a:spcPct val="90000"/>
              </a:lnSpc>
            </a:pPr>
            <a:r>
              <a:rPr lang="en-US" altLang="en-US">
                <a:cs typeface="Arial" panose="020B0604020202020204" pitchFamily="34" charset="0"/>
              </a:rPr>
              <a:t>Substance Abuse </a:t>
            </a:r>
          </a:p>
          <a:p>
            <a:pPr lvl="1">
              <a:lnSpc>
                <a:spcPct val="90000"/>
              </a:lnSpc>
            </a:pPr>
            <a:r>
              <a:rPr lang="en-US" altLang="en-US">
                <a:cs typeface="Arial" panose="020B0604020202020204" pitchFamily="34" charset="0"/>
              </a:rPr>
              <a:t>Board Administration</a:t>
            </a:r>
          </a:p>
        </p:txBody>
      </p:sp>
      <p:sp>
        <p:nvSpPr>
          <p:cNvPr id="4" name="Date Placeholder 3"/>
          <p:cNvSpPr>
            <a:spLocks noGrp="1"/>
          </p:cNvSpPr>
          <p:nvPr>
            <p:ph type="dt" sz="quarter" idx="10"/>
          </p:nvPr>
        </p:nvSpPr>
        <p:spPr/>
        <p:txBody>
          <a:bodyPr/>
          <a:lstStyle/>
          <a:p>
            <a:pPr>
              <a:defRPr/>
            </a:pPr>
            <a:fld id="{40E0036C-D7D1-41A1-A218-3B528CB38B08}" type="datetime1">
              <a:rPr lang="en-US" altLang="en-US">
                <a:solidFill>
                  <a:srgbClr val="FFFFFF"/>
                </a:solidFill>
              </a:rPr>
              <a:pPr>
                <a:defRPr/>
              </a:pPr>
              <a:t>7/10/2018</a:t>
            </a:fld>
            <a:endParaRPr lang="en-US" altLang="en-US">
              <a:solidFill>
                <a:srgbClr val="FFFFFF"/>
              </a:solidFill>
            </a:endParaRPr>
          </a:p>
        </p:txBody>
      </p:sp>
      <p:sp>
        <p:nvSpPr>
          <p:cNvPr id="706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87331BC8-B984-4AEF-A0FA-BE160A447D5D}" type="slidenum">
              <a:rPr lang="en-US" altLang="en-US" sz="1800">
                <a:solidFill>
                  <a:srgbClr val="FFFFFF"/>
                </a:solidFill>
              </a:rPr>
              <a:pPr lvl="1">
                <a:spcBef>
                  <a:spcPct val="0"/>
                </a:spcBef>
                <a:buFontTx/>
                <a:buNone/>
              </a:pPr>
              <a:t>61</a:t>
            </a:fld>
            <a:endParaRPr lang="en-US" altLang="en-US" sz="1800">
              <a:solidFill>
                <a:srgbClr val="FFFFFF"/>
              </a:solidFill>
              <a:latin typeface="Times New Roman" panose="02020603050405020304" pitchFamily="18" charset="0"/>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71600" y="609600"/>
            <a:ext cx="7391400" cy="1143000"/>
          </a:xfrm>
        </p:spPr>
        <p:txBody>
          <a:bodyPr/>
          <a:lstStyle/>
          <a:p>
            <a:r>
              <a:rPr lang="en-US" altLang="en-US" sz="3600"/>
              <a:t>Financial Statements – Income Statement Expense</a:t>
            </a:r>
          </a:p>
        </p:txBody>
      </p:sp>
      <p:sp>
        <p:nvSpPr>
          <p:cNvPr id="71683" name="Rectangle 3"/>
          <p:cNvSpPr>
            <a:spLocks noGrp="1" noChangeArrowheads="1"/>
          </p:cNvSpPr>
          <p:nvPr>
            <p:ph type="body" sz="half" idx="1"/>
          </p:nvPr>
        </p:nvSpPr>
        <p:spPr>
          <a:xfrm>
            <a:off x="1143000" y="1676400"/>
            <a:ext cx="5184775" cy="4129088"/>
          </a:xfrm>
        </p:spPr>
        <p:txBody>
          <a:bodyPr/>
          <a:lstStyle/>
          <a:p>
            <a:r>
              <a:rPr lang="en-US" altLang="en-US" sz="2400">
                <a:cs typeface="Arial" panose="020B0604020202020204" pitchFamily="34" charset="0"/>
              </a:rPr>
              <a:t>Expense by Line item</a:t>
            </a:r>
          </a:p>
          <a:p>
            <a:pPr lvl="1"/>
            <a:r>
              <a:rPr lang="en-US" altLang="en-US" sz="2000">
                <a:cs typeface="Arial" panose="020B0604020202020204" pitchFamily="34" charset="0"/>
              </a:rPr>
              <a:t> Summary of Expenses Incurred </a:t>
            </a:r>
          </a:p>
          <a:p>
            <a:pPr lvl="2"/>
            <a:r>
              <a:rPr lang="en-US" altLang="en-US" sz="1800">
                <a:cs typeface="Arial" panose="020B0604020202020204" pitchFamily="34" charset="0"/>
              </a:rPr>
              <a:t> Salaries, Wages and Fringe Benefits</a:t>
            </a:r>
          </a:p>
          <a:p>
            <a:pPr lvl="2"/>
            <a:r>
              <a:rPr lang="en-US" altLang="en-US" sz="1800">
                <a:cs typeface="Arial" panose="020B0604020202020204" pitchFamily="34" charset="0"/>
              </a:rPr>
              <a:t> Dues and Supplies</a:t>
            </a:r>
          </a:p>
          <a:p>
            <a:pPr lvl="2"/>
            <a:r>
              <a:rPr lang="en-US" altLang="en-US" sz="1800">
                <a:cs typeface="Arial" panose="020B0604020202020204" pitchFamily="34" charset="0"/>
              </a:rPr>
              <a:t> Debt Service and Interest</a:t>
            </a:r>
          </a:p>
          <a:p>
            <a:pPr lvl="2"/>
            <a:r>
              <a:rPr lang="en-US" altLang="en-US" sz="1800">
                <a:cs typeface="Arial" panose="020B0604020202020204" pitchFamily="34" charset="0"/>
              </a:rPr>
              <a:t> Repairs and Maintenance</a:t>
            </a:r>
          </a:p>
          <a:p>
            <a:pPr lvl="2"/>
            <a:r>
              <a:rPr lang="en-US" altLang="en-US" sz="1800">
                <a:cs typeface="Arial" panose="020B0604020202020204" pitchFamily="34" charset="0"/>
              </a:rPr>
              <a:t> Rent and Utilities</a:t>
            </a:r>
          </a:p>
          <a:p>
            <a:pPr lvl="2"/>
            <a:r>
              <a:rPr lang="en-US" altLang="en-US" sz="1800">
                <a:cs typeface="Arial" panose="020B0604020202020204" pitchFamily="34" charset="0"/>
              </a:rPr>
              <a:t> General Insurance</a:t>
            </a:r>
          </a:p>
          <a:p>
            <a:pPr lvl="2"/>
            <a:r>
              <a:rPr lang="en-US" altLang="en-US" sz="1800">
                <a:cs typeface="Arial" panose="020B0604020202020204" pitchFamily="34" charset="0"/>
              </a:rPr>
              <a:t> Communications,</a:t>
            </a:r>
          </a:p>
          <a:p>
            <a:pPr lvl="2"/>
            <a:r>
              <a:rPr lang="en-US" altLang="en-US" sz="1800">
                <a:cs typeface="Arial" panose="020B0604020202020204" pitchFamily="34" charset="0"/>
              </a:rPr>
              <a:t>Contract Services</a:t>
            </a:r>
          </a:p>
          <a:p>
            <a:pPr lvl="2"/>
            <a:r>
              <a:rPr lang="en-US" altLang="en-US" sz="1800">
                <a:cs typeface="Arial" panose="020B0604020202020204" pitchFamily="34" charset="0"/>
              </a:rPr>
              <a:t> Transportation</a:t>
            </a:r>
          </a:p>
          <a:p>
            <a:pPr lvl="2"/>
            <a:r>
              <a:rPr lang="en-US" altLang="en-US" sz="1800">
                <a:cs typeface="Arial" panose="020B0604020202020204" pitchFamily="34" charset="0"/>
              </a:rPr>
              <a:t>Capital Outlay</a:t>
            </a:r>
            <a:endParaRPr lang="en-US" altLang="en-US" sz="2000"/>
          </a:p>
        </p:txBody>
      </p:sp>
      <p:pic>
        <p:nvPicPr>
          <p:cNvPr id="71684" name="Picture 4" descr="k4dzsvvm[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48400" y="3505200"/>
            <a:ext cx="2362200" cy="2209800"/>
          </a:xfrm>
          <a:noFill/>
        </p:spPr>
      </p:pic>
      <p:sp>
        <p:nvSpPr>
          <p:cNvPr id="5" name="Date Placeholder 4"/>
          <p:cNvSpPr>
            <a:spLocks noGrp="1"/>
          </p:cNvSpPr>
          <p:nvPr>
            <p:ph type="dt" sz="quarter" idx="10"/>
          </p:nvPr>
        </p:nvSpPr>
        <p:spPr/>
        <p:txBody>
          <a:bodyPr/>
          <a:lstStyle/>
          <a:p>
            <a:pPr>
              <a:defRPr/>
            </a:pPr>
            <a:fld id="{A386854E-621F-4A58-B977-2DD6796B9B6F}" type="datetime1">
              <a:rPr lang="en-US" altLang="en-US"/>
              <a:pPr>
                <a:defRPr/>
              </a:pPr>
              <a:t>7/10/2018</a:t>
            </a:fld>
            <a:endParaRPr lang="en-US" altLang="en-US"/>
          </a:p>
        </p:txBody>
      </p:sp>
      <p:sp>
        <p:nvSpPr>
          <p:cNvPr id="7168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BA7A4594-D532-4369-BFA1-47338287D7E8}" type="slidenum">
              <a:rPr lang="en-US" altLang="en-US" sz="1800" smtClean="0">
                <a:solidFill>
                  <a:srgbClr val="FFFFFF"/>
                </a:solidFill>
              </a:rPr>
              <a:pPr lvl="1">
                <a:spcBef>
                  <a:spcPct val="0"/>
                </a:spcBef>
                <a:buFontTx/>
                <a:buNone/>
              </a:pPr>
              <a:t>62</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676400" y="304800"/>
            <a:ext cx="6477000" cy="990600"/>
          </a:xfrm>
        </p:spPr>
        <p:txBody>
          <a:bodyPr/>
          <a:lstStyle/>
          <a:p>
            <a:r>
              <a:rPr lang="en-US" altLang="en-US"/>
              <a:t>Statement of cash flows</a:t>
            </a:r>
          </a:p>
        </p:txBody>
      </p:sp>
      <p:sp>
        <p:nvSpPr>
          <p:cNvPr id="72707" name="Rectangle 3"/>
          <p:cNvSpPr>
            <a:spLocks noGrp="1" noChangeArrowheads="1"/>
          </p:cNvSpPr>
          <p:nvPr>
            <p:ph type="body" sz="half" idx="1"/>
          </p:nvPr>
        </p:nvSpPr>
        <p:spPr>
          <a:xfrm>
            <a:off x="1143000" y="1295400"/>
            <a:ext cx="7620000" cy="2057400"/>
          </a:xfrm>
        </p:spPr>
        <p:txBody>
          <a:bodyPr/>
          <a:lstStyle/>
          <a:p>
            <a:r>
              <a:rPr lang="en-US" altLang="en-US" sz="2800"/>
              <a:t>Will show change in cash position over the course of the fiscal year for cash and cash equivalents</a:t>
            </a:r>
          </a:p>
        </p:txBody>
      </p:sp>
      <p:pic>
        <p:nvPicPr>
          <p:cNvPr id="72708" name="Picture 4" descr="ynekqp1o[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657600" y="4114800"/>
            <a:ext cx="1990725" cy="1835150"/>
          </a:xfrm>
          <a:noFill/>
        </p:spPr>
      </p:pic>
      <p:sp>
        <p:nvSpPr>
          <p:cNvPr id="5" name="Date Placeholder 4"/>
          <p:cNvSpPr>
            <a:spLocks noGrp="1"/>
          </p:cNvSpPr>
          <p:nvPr>
            <p:ph type="dt" sz="quarter" idx="10"/>
          </p:nvPr>
        </p:nvSpPr>
        <p:spPr/>
        <p:txBody>
          <a:bodyPr/>
          <a:lstStyle/>
          <a:p>
            <a:pPr>
              <a:defRPr/>
            </a:pPr>
            <a:fld id="{10E5D6F5-6B36-46A1-90A5-42D576805B08}" type="datetime1">
              <a:rPr lang="en-US" altLang="en-US"/>
              <a:pPr>
                <a:defRPr/>
              </a:pPr>
              <a:t>7/10/2018</a:t>
            </a:fld>
            <a:endParaRPr lang="en-US" altLang="en-US"/>
          </a:p>
        </p:txBody>
      </p:sp>
      <p:sp>
        <p:nvSpPr>
          <p:cNvPr id="7271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263172FB-EC32-4CE3-B7D9-93B84C595CC8}" type="slidenum">
              <a:rPr lang="en-US" altLang="en-US" sz="1800" smtClean="0">
                <a:solidFill>
                  <a:srgbClr val="FFFFFF"/>
                </a:solidFill>
              </a:rPr>
              <a:pPr lvl="1">
                <a:spcBef>
                  <a:spcPct val="0"/>
                </a:spcBef>
                <a:buFontTx/>
                <a:buNone/>
              </a:pPr>
              <a:t>63</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609600"/>
            <a:ext cx="7620000" cy="1143000"/>
          </a:xfrm>
        </p:spPr>
        <p:txBody>
          <a:bodyPr/>
          <a:lstStyle/>
          <a:p>
            <a:r>
              <a:rPr lang="en-US" altLang="en-US"/>
              <a:t>Financial Statements – Footnotes</a:t>
            </a:r>
          </a:p>
        </p:txBody>
      </p:sp>
      <p:sp>
        <p:nvSpPr>
          <p:cNvPr id="73731" name="Rectangle 3"/>
          <p:cNvSpPr>
            <a:spLocks noGrp="1" noChangeArrowheads="1"/>
          </p:cNvSpPr>
          <p:nvPr>
            <p:ph type="body" sz="half" idx="1"/>
          </p:nvPr>
        </p:nvSpPr>
        <p:spPr>
          <a:xfrm>
            <a:off x="1143000" y="1752600"/>
            <a:ext cx="6099175" cy="4114800"/>
          </a:xfrm>
        </p:spPr>
        <p:txBody>
          <a:bodyPr/>
          <a:lstStyle/>
          <a:p>
            <a:pPr>
              <a:lnSpc>
                <a:spcPct val="80000"/>
              </a:lnSpc>
            </a:pPr>
            <a:r>
              <a:rPr lang="en-US" altLang="en-US" sz="2800"/>
              <a:t>Footnotes are essentially the audits detail supporting the totals in the financial statement.</a:t>
            </a:r>
          </a:p>
          <a:p>
            <a:pPr>
              <a:lnSpc>
                <a:spcPct val="80000"/>
              </a:lnSpc>
            </a:pPr>
            <a:r>
              <a:rPr lang="en-US" altLang="en-US" sz="2800"/>
              <a:t>They will summarize the criteria used to determine the amounts listed in the financial statement.</a:t>
            </a:r>
          </a:p>
          <a:p>
            <a:pPr>
              <a:lnSpc>
                <a:spcPct val="80000"/>
              </a:lnSpc>
            </a:pPr>
            <a:r>
              <a:rPr lang="en-US" altLang="en-US" sz="2800"/>
              <a:t>Footnotes will also detail the receivables, prepaids, and liabilities</a:t>
            </a:r>
          </a:p>
          <a:p>
            <a:pPr>
              <a:lnSpc>
                <a:spcPct val="80000"/>
              </a:lnSpc>
            </a:pPr>
            <a:r>
              <a:rPr lang="en-US" altLang="en-US" sz="2800"/>
              <a:t>Also summarize deferred revenues</a:t>
            </a:r>
          </a:p>
        </p:txBody>
      </p:sp>
      <p:pic>
        <p:nvPicPr>
          <p:cNvPr id="73732" name="Picture 4" descr="r_o3dtyi[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629400" y="2590800"/>
            <a:ext cx="1752600" cy="1981200"/>
          </a:xfrm>
          <a:noFill/>
        </p:spPr>
      </p:pic>
      <p:sp>
        <p:nvSpPr>
          <p:cNvPr id="5" name="Date Placeholder 4"/>
          <p:cNvSpPr>
            <a:spLocks noGrp="1"/>
          </p:cNvSpPr>
          <p:nvPr>
            <p:ph type="dt" sz="quarter" idx="10"/>
          </p:nvPr>
        </p:nvSpPr>
        <p:spPr/>
        <p:txBody>
          <a:bodyPr/>
          <a:lstStyle/>
          <a:p>
            <a:pPr>
              <a:defRPr/>
            </a:pPr>
            <a:fld id="{A511286D-915D-4AF8-93A9-FFF10C8E3957}" type="datetime1">
              <a:rPr lang="en-US" altLang="en-US"/>
              <a:pPr>
                <a:defRPr/>
              </a:pPr>
              <a:t>7/10/2018</a:t>
            </a:fld>
            <a:endParaRPr lang="en-US" altLang="en-US"/>
          </a:p>
        </p:txBody>
      </p:sp>
      <p:sp>
        <p:nvSpPr>
          <p:cNvPr id="737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015F768E-9EF1-43FC-9D29-9381658B461B}" type="slidenum">
              <a:rPr lang="en-US" altLang="en-US" sz="1800" smtClean="0">
                <a:solidFill>
                  <a:srgbClr val="FFFFFF"/>
                </a:solidFill>
              </a:rPr>
              <a:pPr lvl="1">
                <a:spcBef>
                  <a:spcPct val="0"/>
                </a:spcBef>
                <a:buFontTx/>
                <a:buNone/>
              </a:pPr>
              <a:t>64</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295400" y="609600"/>
            <a:ext cx="7467600" cy="1143000"/>
          </a:xfrm>
        </p:spPr>
        <p:txBody>
          <a:bodyPr/>
          <a:lstStyle/>
          <a:p>
            <a:r>
              <a:rPr lang="en-US" altLang="en-US"/>
              <a:t>Footnotes, continued</a:t>
            </a:r>
          </a:p>
        </p:txBody>
      </p:sp>
      <p:sp>
        <p:nvSpPr>
          <p:cNvPr id="74755" name="Rectangle 3"/>
          <p:cNvSpPr>
            <a:spLocks noGrp="1" noChangeArrowheads="1"/>
          </p:cNvSpPr>
          <p:nvPr>
            <p:ph type="body" sz="half" idx="1"/>
          </p:nvPr>
        </p:nvSpPr>
        <p:spPr>
          <a:xfrm>
            <a:off x="1219200" y="2362200"/>
            <a:ext cx="5718175" cy="4876800"/>
          </a:xfrm>
        </p:spPr>
        <p:txBody>
          <a:bodyPr/>
          <a:lstStyle/>
          <a:p>
            <a:r>
              <a:rPr lang="en-US" altLang="en-US" sz="2400"/>
              <a:t>Will detail the fund balance reserves, pension plans, long term debt and any other financial issues that may impact the CMH Board.</a:t>
            </a:r>
          </a:p>
          <a:p>
            <a:r>
              <a:rPr lang="en-US" altLang="en-US" sz="2400"/>
              <a:t>Will list as “subsequent event” anything that has occurred between the end of the fiscal year and the audit which may significantly impact the CMH board.</a:t>
            </a:r>
          </a:p>
        </p:txBody>
      </p:sp>
      <p:pic>
        <p:nvPicPr>
          <p:cNvPr id="74756" name="Picture 4" descr="yvbwgvno[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324600" y="533400"/>
            <a:ext cx="2212975" cy="1878013"/>
          </a:xfrm>
          <a:noFill/>
        </p:spPr>
      </p:pic>
      <p:sp>
        <p:nvSpPr>
          <p:cNvPr id="5" name="Date Placeholder 4"/>
          <p:cNvSpPr>
            <a:spLocks noGrp="1"/>
          </p:cNvSpPr>
          <p:nvPr>
            <p:ph type="dt" sz="quarter" idx="10"/>
          </p:nvPr>
        </p:nvSpPr>
        <p:spPr/>
        <p:txBody>
          <a:bodyPr/>
          <a:lstStyle/>
          <a:p>
            <a:pPr>
              <a:defRPr/>
            </a:pPr>
            <a:fld id="{BC72EBAF-28DE-404F-938C-9F10B8339DB5}" type="datetime1">
              <a:rPr lang="en-US" altLang="en-US"/>
              <a:pPr>
                <a:defRPr/>
              </a:pPr>
              <a:t>7/10/2018</a:t>
            </a:fld>
            <a:endParaRPr lang="en-US" altLang="en-US"/>
          </a:p>
        </p:txBody>
      </p:sp>
      <p:sp>
        <p:nvSpPr>
          <p:cNvPr id="747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55597976-4A3A-4C1A-B9F8-FC281E0536F2}" type="slidenum">
              <a:rPr lang="en-US" altLang="en-US" sz="1800" smtClean="0">
                <a:solidFill>
                  <a:srgbClr val="FFFFFF"/>
                </a:solidFill>
              </a:rPr>
              <a:pPr lvl="1">
                <a:spcBef>
                  <a:spcPct val="0"/>
                </a:spcBef>
                <a:buFontTx/>
                <a:buNone/>
              </a:pPr>
              <a:t>65</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905000" y="609600"/>
            <a:ext cx="6858000" cy="1143000"/>
          </a:xfrm>
        </p:spPr>
        <p:txBody>
          <a:bodyPr/>
          <a:lstStyle/>
          <a:p>
            <a:r>
              <a:rPr lang="en-US" altLang="en-US"/>
              <a:t>Footnotes - schedules</a:t>
            </a:r>
          </a:p>
        </p:txBody>
      </p:sp>
      <p:sp>
        <p:nvSpPr>
          <p:cNvPr id="75779" name="Rectangle 3"/>
          <p:cNvSpPr>
            <a:spLocks noGrp="1" noChangeArrowheads="1"/>
          </p:cNvSpPr>
          <p:nvPr>
            <p:ph type="body" sz="half" idx="1"/>
          </p:nvPr>
        </p:nvSpPr>
        <p:spPr>
          <a:xfrm>
            <a:off x="1066800" y="1828800"/>
            <a:ext cx="3810000" cy="4114800"/>
          </a:xfrm>
        </p:spPr>
        <p:txBody>
          <a:bodyPr/>
          <a:lstStyle/>
          <a:p>
            <a:r>
              <a:rPr lang="en-US" altLang="en-US" sz="2800"/>
              <a:t>Schedules at the end of the footnotes will detail line item expenditures as compared to budget.</a:t>
            </a:r>
          </a:p>
        </p:txBody>
      </p:sp>
      <p:pic>
        <p:nvPicPr>
          <p:cNvPr id="75780" name="Picture 4" descr="taeruh2x[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59338" y="2303463"/>
            <a:ext cx="3381375" cy="3470275"/>
          </a:xfrm>
          <a:noFill/>
        </p:spPr>
      </p:pic>
      <p:sp>
        <p:nvSpPr>
          <p:cNvPr id="5" name="Date Placeholder 4"/>
          <p:cNvSpPr>
            <a:spLocks noGrp="1"/>
          </p:cNvSpPr>
          <p:nvPr>
            <p:ph type="dt" sz="quarter" idx="10"/>
          </p:nvPr>
        </p:nvSpPr>
        <p:spPr/>
        <p:txBody>
          <a:bodyPr/>
          <a:lstStyle/>
          <a:p>
            <a:pPr>
              <a:defRPr/>
            </a:pPr>
            <a:fld id="{162D3807-C8D6-43B4-950C-82080510DA67}" type="datetime1">
              <a:rPr lang="en-US" altLang="en-US"/>
              <a:pPr>
                <a:defRPr/>
              </a:pPr>
              <a:t>7/10/2018</a:t>
            </a:fld>
            <a:endParaRPr lang="en-US" altLang="en-US"/>
          </a:p>
        </p:txBody>
      </p:sp>
      <p:sp>
        <p:nvSpPr>
          <p:cNvPr id="757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F20F190C-795E-4D60-91F0-2DF2B2A0AF7A}" type="slidenum">
              <a:rPr lang="en-US" altLang="en-US" sz="1800" smtClean="0">
                <a:solidFill>
                  <a:srgbClr val="FFFFFF"/>
                </a:solidFill>
              </a:rPr>
              <a:pPr lvl="1">
                <a:spcBef>
                  <a:spcPct val="0"/>
                </a:spcBef>
                <a:buFontTx/>
                <a:buNone/>
              </a:pPr>
              <a:t>66</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371600" y="609600"/>
            <a:ext cx="7391400" cy="1143000"/>
          </a:xfrm>
        </p:spPr>
        <p:txBody>
          <a:bodyPr/>
          <a:lstStyle/>
          <a:p>
            <a:r>
              <a:rPr lang="en-US" altLang="en-US"/>
              <a:t>Solvency and Liquidity</a:t>
            </a:r>
          </a:p>
        </p:txBody>
      </p:sp>
      <p:sp>
        <p:nvSpPr>
          <p:cNvPr id="76803" name="Rectangle 3"/>
          <p:cNvSpPr>
            <a:spLocks noGrp="1" noChangeArrowheads="1"/>
          </p:cNvSpPr>
          <p:nvPr>
            <p:ph type="body" sz="half" idx="1"/>
          </p:nvPr>
        </p:nvSpPr>
        <p:spPr>
          <a:xfrm>
            <a:off x="1371600" y="1600200"/>
            <a:ext cx="6251575" cy="4114800"/>
          </a:xfrm>
        </p:spPr>
        <p:txBody>
          <a:bodyPr/>
          <a:lstStyle/>
          <a:p>
            <a:r>
              <a:rPr lang="en-US" altLang="en-US" sz="2800"/>
              <a:t>Liquidity measures</a:t>
            </a:r>
          </a:p>
          <a:p>
            <a:pPr lvl="1"/>
            <a:r>
              <a:rPr lang="en-US" altLang="en-US" sz="2400"/>
              <a:t>Working capital</a:t>
            </a:r>
          </a:p>
          <a:p>
            <a:pPr lvl="2"/>
            <a:r>
              <a:rPr lang="en-US" altLang="en-US" sz="2000"/>
              <a:t>Current Assets – Current Liabilities</a:t>
            </a:r>
          </a:p>
          <a:p>
            <a:pPr lvl="1"/>
            <a:r>
              <a:rPr lang="en-US" altLang="en-US" sz="2400"/>
              <a:t>Current Ratio</a:t>
            </a:r>
          </a:p>
          <a:p>
            <a:pPr lvl="2"/>
            <a:r>
              <a:rPr lang="en-US" altLang="en-US" sz="2000"/>
              <a:t>Current Assets/Current Liabilities</a:t>
            </a:r>
          </a:p>
          <a:p>
            <a:pPr>
              <a:buFont typeface="Wingdings" panose="05000000000000000000" pitchFamily="2" charset="2"/>
              <a:buNone/>
            </a:pPr>
            <a:r>
              <a:rPr lang="en-US" altLang="en-US" sz="2800"/>
              <a:t>	</a:t>
            </a:r>
            <a:r>
              <a:rPr lang="en-US" altLang="en-US" sz="2400"/>
              <a:t>Assumption:  Higher working capital means better liquidity because more assets are currently available to pay existing short-term liabilities.</a:t>
            </a:r>
            <a:endParaRPr lang="en-US" altLang="en-US" sz="2800"/>
          </a:p>
          <a:p>
            <a:pPr lvl="1">
              <a:buFontTx/>
              <a:buNone/>
            </a:pPr>
            <a:endParaRPr lang="en-US" altLang="en-US" sz="2400"/>
          </a:p>
        </p:txBody>
      </p:sp>
      <p:pic>
        <p:nvPicPr>
          <p:cNvPr id="76804" name="Picture 4" descr="lnq_d_2e[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858000" y="609600"/>
            <a:ext cx="1547813" cy="1601788"/>
          </a:xfrm>
          <a:noFill/>
        </p:spPr>
      </p:pic>
      <p:sp>
        <p:nvSpPr>
          <p:cNvPr id="5" name="Date Placeholder 4"/>
          <p:cNvSpPr>
            <a:spLocks noGrp="1"/>
          </p:cNvSpPr>
          <p:nvPr>
            <p:ph type="dt" sz="quarter" idx="10"/>
          </p:nvPr>
        </p:nvSpPr>
        <p:spPr/>
        <p:txBody>
          <a:bodyPr/>
          <a:lstStyle/>
          <a:p>
            <a:pPr>
              <a:defRPr/>
            </a:pPr>
            <a:fld id="{4177CC64-4664-4F24-949C-9A549C4D4ED4}" type="datetime1">
              <a:rPr lang="en-US" altLang="en-US"/>
              <a:pPr>
                <a:defRPr/>
              </a:pPr>
              <a:t>7/10/2018</a:t>
            </a:fld>
            <a:endParaRPr lang="en-US" altLang="en-US"/>
          </a:p>
        </p:txBody>
      </p:sp>
      <p:sp>
        <p:nvSpPr>
          <p:cNvPr id="7680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B4898097-03D2-495A-B0E1-11E28E63E61F}" type="slidenum">
              <a:rPr lang="en-US" altLang="en-US" sz="1800" smtClean="0">
                <a:solidFill>
                  <a:srgbClr val="FFFFFF"/>
                </a:solidFill>
              </a:rPr>
              <a:pPr lvl="1">
                <a:spcBef>
                  <a:spcPct val="0"/>
                </a:spcBef>
                <a:buFontTx/>
                <a:buNone/>
              </a:pPr>
              <a:t>67</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295400" y="609600"/>
            <a:ext cx="7467600" cy="1143000"/>
          </a:xfrm>
        </p:spPr>
        <p:txBody>
          <a:bodyPr/>
          <a:lstStyle/>
          <a:p>
            <a:r>
              <a:rPr lang="en-US" altLang="en-US"/>
              <a:t>Debt ratio	</a:t>
            </a:r>
          </a:p>
        </p:txBody>
      </p:sp>
      <p:sp>
        <p:nvSpPr>
          <p:cNvPr id="77827" name="Rectangle 3"/>
          <p:cNvSpPr>
            <a:spLocks noGrp="1" noChangeArrowheads="1"/>
          </p:cNvSpPr>
          <p:nvPr>
            <p:ph type="body" sz="half" idx="1"/>
          </p:nvPr>
        </p:nvSpPr>
        <p:spPr>
          <a:xfrm>
            <a:off x="1447800" y="1676400"/>
            <a:ext cx="7165975" cy="4114800"/>
          </a:xfrm>
        </p:spPr>
        <p:txBody>
          <a:bodyPr/>
          <a:lstStyle/>
          <a:p>
            <a:r>
              <a:rPr lang="en-US" altLang="en-US" sz="2800"/>
              <a:t>Total Liabilities (Debt)/Total Assets</a:t>
            </a:r>
          </a:p>
          <a:p>
            <a:r>
              <a:rPr lang="en-US" altLang="en-US" sz="2800"/>
              <a:t>Percentage of funds provided by creditors</a:t>
            </a:r>
          </a:p>
          <a:p>
            <a:r>
              <a:rPr lang="en-US" altLang="en-US" sz="2800"/>
              <a:t>Assumption:  Lower debt ratio means greater protection because more assets are available to pay liabilities (debt)</a:t>
            </a:r>
          </a:p>
        </p:txBody>
      </p:sp>
      <p:pic>
        <p:nvPicPr>
          <p:cNvPr id="77828" name="Picture 4" descr="oocrghfl[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038600" y="4572000"/>
            <a:ext cx="1709738" cy="1884363"/>
          </a:xfrm>
          <a:noFill/>
        </p:spPr>
      </p:pic>
      <p:sp>
        <p:nvSpPr>
          <p:cNvPr id="5" name="Date Placeholder 4"/>
          <p:cNvSpPr>
            <a:spLocks noGrp="1"/>
          </p:cNvSpPr>
          <p:nvPr>
            <p:ph type="dt" sz="quarter" idx="10"/>
          </p:nvPr>
        </p:nvSpPr>
        <p:spPr/>
        <p:txBody>
          <a:bodyPr/>
          <a:lstStyle/>
          <a:p>
            <a:pPr>
              <a:defRPr/>
            </a:pPr>
            <a:fld id="{F1DC68F1-561D-4062-896B-1A31ABF40EA5}" type="datetime1">
              <a:rPr lang="en-US" altLang="en-US"/>
              <a:pPr>
                <a:defRPr/>
              </a:pPr>
              <a:t>7/10/2018</a:t>
            </a:fld>
            <a:endParaRPr lang="en-US" altLang="en-US"/>
          </a:p>
        </p:txBody>
      </p:sp>
      <p:sp>
        <p:nvSpPr>
          <p:cNvPr id="7783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E804B156-590C-4A65-8334-88CAF27C8D01}" type="slidenum">
              <a:rPr lang="en-US" altLang="en-US" sz="1800" smtClean="0">
                <a:solidFill>
                  <a:srgbClr val="FFFFFF"/>
                </a:solidFill>
              </a:rPr>
              <a:pPr lvl="1">
                <a:spcBef>
                  <a:spcPct val="0"/>
                </a:spcBef>
                <a:buFontTx/>
                <a:buNone/>
              </a:pPr>
              <a:t>68</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73163" y="457200"/>
            <a:ext cx="7772400" cy="1066800"/>
          </a:xfrm>
        </p:spPr>
        <p:txBody>
          <a:bodyPr/>
          <a:lstStyle/>
          <a:p>
            <a:r>
              <a:rPr lang="en-US" altLang="en-US"/>
              <a:t>Capital assets</a:t>
            </a:r>
          </a:p>
        </p:txBody>
      </p:sp>
      <p:sp>
        <p:nvSpPr>
          <p:cNvPr id="65539" name="Rectangle 3"/>
          <p:cNvSpPr>
            <a:spLocks noGrp="1" noChangeArrowheads="1"/>
          </p:cNvSpPr>
          <p:nvPr>
            <p:ph idx="1"/>
          </p:nvPr>
        </p:nvSpPr>
        <p:spPr>
          <a:xfrm>
            <a:off x="1295400" y="1447800"/>
            <a:ext cx="7772400" cy="5334000"/>
          </a:xfrm>
        </p:spPr>
        <p:txBody>
          <a:bodyPr/>
          <a:lstStyle/>
          <a:p>
            <a:pPr>
              <a:defRPr/>
            </a:pPr>
            <a:r>
              <a:rPr lang="en-US" altLang="en-US" sz="2800" dirty="0"/>
              <a:t>Depreciation is “funded” through the fund balance.  </a:t>
            </a:r>
          </a:p>
          <a:p>
            <a:pPr>
              <a:defRPr/>
            </a:pPr>
            <a:r>
              <a:rPr lang="en-US" altLang="en-US" sz="2800" dirty="0"/>
              <a:t>Pay for capital items with your fund balance, and then seek reimbursement from MDHHS in accordance with depreciation schedule.</a:t>
            </a:r>
          </a:p>
          <a:p>
            <a:pPr>
              <a:defRPr/>
            </a:pPr>
            <a:r>
              <a:rPr lang="en-US" altLang="en-US" sz="2800" dirty="0"/>
              <a:t>Many CMHSP’s have limited fund balance to pay for capital items</a:t>
            </a:r>
          </a:p>
          <a:p>
            <a:pPr>
              <a:defRPr/>
            </a:pPr>
            <a:r>
              <a:rPr lang="en-US" altLang="en-US" sz="2800" dirty="0"/>
              <a:t>This can have a dramatic negative impact on your cash flow</a:t>
            </a:r>
          </a:p>
          <a:p>
            <a:pPr marL="0" indent="0">
              <a:buFont typeface="Wingdings" panose="05000000000000000000" pitchFamily="2" charset="2"/>
              <a:buNone/>
              <a:defRPr/>
            </a:pPr>
            <a:endParaRPr lang="en-US" altLang="en-US" sz="2800" dirty="0"/>
          </a:p>
        </p:txBody>
      </p:sp>
      <p:sp>
        <p:nvSpPr>
          <p:cNvPr id="4" name="Date Placeholder 3"/>
          <p:cNvSpPr>
            <a:spLocks noGrp="1"/>
          </p:cNvSpPr>
          <p:nvPr>
            <p:ph type="dt" sz="quarter" idx="10"/>
          </p:nvPr>
        </p:nvSpPr>
        <p:spPr/>
        <p:txBody>
          <a:bodyPr/>
          <a:lstStyle/>
          <a:p>
            <a:pPr>
              <a:defRPr/>
            </a:pPr>
            <a:fld id="{EE278FD8-3D6B-429B-A114-E0284C16205F}" type="datetime1">
              <a:rPr lang="en-US" altLang="en-US">
                <a:solidFill>
                  <a:srgbClr val="FFFFFF"/>
                </a:solidFill>
              </a:rPr>
              <a:pPr>
                <a:defRPr/>
              </a:pPr>
              <a:t>7/10/2018</a:t>
            </a:fld>
            <a:endParaRPr lang="en-US" altLang="en-US">
              <a:solidFill>
                <a:srgbClr val="FFFFFF"/>
              </a:solidFill>
            </a:endParaRPr>
          </a:p>
        </p:txBody>
      </p:sp>
      <p:sp>
        <p:nvSpPr>
          <p:cNvPr id="788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0B7BB833-FCB5-401F-A87C-0D3C4E9AC66B}" type="slidenum">
              <a:rPr lang="en-US" altLang="en-US" sz="1800">
                <a:solidFill>
                  <a:srgbClr val="FFFFFF"/>
                </a:solidFill>
              </a:rPr>
              <a:pPr lvl="1">
                <a:spcBef>
                  <a:spcPct val="0"/>
                </a:spcBef>
                <a:buFontTx/>
                <a:buNone/>
              </a:pPr>
              <a:t>69</a:t>
            </a:fld>
            <a:endParaRPr lang="en-US" altLang="en-US" sz="1800">
              <a:solidFill>
                <a:srgbClr val="FFFFFF"/>
              </a:solidFill>
              <a:latin typeface="Times New Roman" panose="02020603050405020304" pitchFamily="18"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Financing</a:t>
            </a:r>
          </a:p>
        </p:txBody>
      </p:sp>
      <p:sp>
        <p:nvSpPr>
          <p:cNvPr id="14339" name="Content Placeholder 2"/>
          <p:cNvSpPr>
            <a:spLocks noGrp="1"/>
          </p:cNvSpPr>
          <p:nvPr>
            <p:ph idx="1"/>
          </p:nvPr>
        </p:nvSpPr>
        <p:spPr>
          <a:xfrm>
            <a:off x="1219200" y="1447800"/>
            <a:ext cx="7772400" cy="4800600"/>
          </a:xfrm>
        </p:spPr>
        <p:txBody>
          <a:bodyPr/>
          <a:lstStyle/>
          <a:p>
            <a:r>
              <a:rPr lang="en-US" altLang="en-US" sz="2800"/>
              <a:t>Unrestricted Fund balance is made up entirely of excess local that was not needed to match either general fund, pay for state hospital local, or used for the local match drawdown.</a:t>
            </a:r>
          </a:p>
          <a:p>
            <a:r>
              <a:rPr lang="en-US" altLang="en-US" sz="2800"/>
              <a:t>If a CMHSP has a negative fund balance, they are required to file a plan with the Michigan Department of Treasury to correct the deficiency within 5 years.  These plans must be approved by treasury.</a:t>
            </a:r>
          </a:p>
          <a:p>
            <a:endParaRPr lang="en-US" altLang="en-US"/>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024091E1-7B0B-47D2-B020-94AB1D1B930B}" type="slidenum">
              <a:rPr lang="en-US" altLang="en-US" sz="1400" smtClean="0"/>
              <a:pPr>
                <a:spcBef>
                  <a:spcPct val="50000"/>
                </a:spcBef>
                <a:buClrTx/>
                <a:buSzTx/>
                <a:buFontTx/>
                <a:buNone/>
              </a:pPr>
              <a:t>7</a:t>
            </a:fld>
            <a:endParaRPr lang="en-US" altLang="en-US" sz="1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Capital assets, continued….</a:t>
            </a:r>
          </a:p>
        </p:txBody>
      </p:sp>
      <p:sp>
        <p:nvSpPr>
          <p:cNvPr id="79875" name="Rectangle 3"/>
          <p:cNvSpPr>
            <a:spLocks noGrp="1" noChangeArrowheads="1"/>
          </p:cNvSpPr>
          <p:nvPr>
            <p:ph idx="1"/>
          </p:nvPr>
        </p:nvSpPr>
        <p:spPr/>
        <p:txBody>
          <a:bodyPr/>
          <a:lstStyle/>
          <a:p>
            <a:pPr>
              <a:lnSpc>
                <a:spcPct val="80000"/>
              </a:lnSpc>
            </a:pPr>
            <a:r>
              <a:rPr lang="en-US" altLang="en-US"/>
              <a:t>Depreciation of capital assets will severely limit cash flow – the money is paid out now, and not reimbursed for several years)</a:t>
            </a:r>
          </a:p>
          <a:p>
            <a:pPr>
              <a:lnSpc>
                <a:spcPct val="80000"/>
              </a:lnSpc>
            </a:pPr>
            <a:r>
              <a:rPr lang="en-US" altLang="en-US"/>
              <a:t>Fund balance can not sustain large capital purchases – may cause serious financial implications for CMHSP’s.</a:t>
            </a:r>
          </a:p>
          <a:p>
            <a:pPr>
              <a:lnSpc>
                <a:spcPct val="80000"/>
              </a:lnSpc>
            </a:pPr>
            <a:r>
              <a:rPr lang="en-US" altLang="en-US"/>
              <a:t>Currently many CMHSP’s believe that depreciation of special revenue funds is a violation of GAAP.</a:t>
            </a:r>
          </a:p>
        </p:txBody>
      </p:sp>
      <p:sp>
        <p:nvSpPr>
          <p:cNvPr id="4" name="Date Placeholder 3"/>
          <p:cNvSpPr>
            <a:spLocks noGrp="1"/>
          </p:cNvSpPr>
          <p:nvPr>
            <p:ph type="dt" sz="quarter" idx="10"/>
          </p:nvPr>
        </p:nvSpPr>
        <p:spPr/>
        <p:txBody>
          <a:bodyPr/>
          <a:lstStyle/>
          <a:p>
            <a:pPr>
              <a:defRPr/>
            </a:pPr>
            <a:fld id="{10A6F8C4-B5BD-4EA8-A4B8-6766825CC461}" type="datetime1">
              <a:rPr lang="en-US" altLang="en-US">
                <a:solidFill>
                  <a:srgbClr val="FFFFFF"/>
                </a:solidFill>
              </a:rPr>
              <a:pPr>
                <a:defRPr/>
              </a:pPr>
              <a:t>7/10/2018</a:t>
            </a:fld>
            <a:endParaRPr lang="en-US" altLang="en-US">
              <a:solidFill>
                <a:srgbClr val="FFFFFF"/>
              </a:solidFill>
            </a:endParaRPr>
          </a:p>
        </p:txBody>
      </p:sp>
      <p:sp>
        <p:nvSpPr>
          <p:cNvPr id="798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19C3876D-9DC4-42A8-A4D0-413715315557}" type="slidenum">
              <a:rPr lang="en-US" altLang="en-US" sz="1800">
                <a:solidFill>
                  <a:srgbClr val="FFFFFF"/>
                </a:solidFill>
              </a:rPr>
              <a:pPr lvl="1">
                <a:spcBef>
                  <a:spcPct val="0"/>
                </a:spcBef>
                <a:buFontTx/>
                <a:buNone/>
              </a:pPr>
              <a:t>70</a:t>
            </a:fld>
            <a:endParaRPr lang="en-US" altLang="en-US" sz="1800">
              <a:solidFill>
                <a:srgbClr val="FFFFFF"/>
              </a:solidFill>
              <a:latin typeface="Times New Roman" panose="02020603050405020304" pitchFamily="18" charset="0"/>
            </a:endParaRP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Capital assets, continued	</a:t>
            </a:r>
          </a:p>
        </p:txBody>
      </p:sp>
      <p:sp>
        <p:nvSpPr>
          <p:cNvPr id="80899" name="Rectangle 3"/>
          <p:cNvSpPr>
            <a:spLocks noGrp="1" noChangeArrowheads="1"/>
          </p:cNvSpPr>
          <p:nvPr>
            <p:ph idx="1"/>
          </p:nvPr>
        </p:nvSpPr>
        <p:spPr>
          <a:xfrm>
            <a:off x="1219200" y="1600200"/>
            <a:ext cx="7772400" cy="4876800"/>
          </a:xfrm>
        </p:spPr>
        <p:txBody>
          <a:bodyPr/>
          <a:lstStyle/>
          <a:p>
            <a:pPr>
              <a:lnSpc>
                <a:spcPct val="80000"/>
              </a:lnSpc>
            </a:pPr>
            <a:r>
              <a:rPr lang="en-US" altLang="en-US"/>
              <a:t>CMHSP’s may need to fund capital acquisitions through lease arrangements, e.g. vehicles, copy machines, etc.</a:t>
            </a:r>
          </a:p>
          <a:p>
            <a:pPr>
              <a:lnSpc>
                <a:spcPct val="80000"/>
              </a:lnSpc>
            </a:pPr>
            <a:r>
              <a:rPr lang="en-US" altLang="en-US"/>
              <a:t>Major issue for CMH boards with low fund balance</a:t>
            </a:r>
          </a:p>
          <a:p>
            <a:pPr>
              <a:lnSpc>
                <a:spcPct val="80000"/>
              </a:lnSpc>
            </a:pPr>
            <a:r>
              <a:rPr lang="en-US" altLang="en-US"/>
              <a:t>Many CMH’s have been able to obtain financing that is consistent with the length of depreciation (eg 28 years for a new building).  </a:t>
            </a:r>
          </a:p>
        </p:txBody>
      </p:sp>
      <p:sp>
        <p:nvSpPr>
          <p:cNvPr id="4" name="Date Placeholder 3"/>
          <p:cNvSpPr>
            <a:spLocks noGrp="1"/>
          </p:cNvSpPr>
          <p:nvPr>
            <p:ph type="dt" sz="quarter" idx="10"/>
          </p:nvPr>
        </p:nvSpPr>
        <p:spPr/>
        <p:txBody>
          <a:bodyPr/>
          <a:lstStyle/>
          <a:p>
            <a:pPr>
              <a:defRPr/>
            </a:pPr>
            <a:fld id="{485D8F1C-4E35-46F8-AC40-6BE4DF92E3A3}" type="datetime1">
              <a:rPr lang="en-US" altLang="en-US">
                <a:solidFill>
                  <a:srgbClr val="FFFFFF"/>
                </a:solidFill>
              </a:rPr>
              <a:pPr>
                <a:defRPr/>
              </a:pPr>
              <a:t>7/10/2018</a:t>
            </a:fld>
            <a:endParaRPr lang="en-US" altLang="en-US">
              <a:solidFill>
                <a:srgbClr val="FFFFFF"/>
              </a:solidFill>
            </a:endParaRPr>
          </a:p>
        </p:txBody>
      </p:sp>
      <p:sp>
        <p:nvSpPr>
          <p:cNvPr id="809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59311453-B411-4D07-BFBB-6B9E765B59BD}" type="slidenum">
              <a:rPr lang="en-US" altLang="en-US" sz="1800">
                <a:solidFill>
                  <a:srgbClr val="FFFFFF"/>
                </a:solidFill>
              </a:rPr>
              <a:pPr lvl="1">
                <a:spcBef>
                  <a:spcPct val="0"/>
                </a:spcBef>
                <a:buFontTx/>
                <a:buNone/>
              </a:pPr>
              <a:t>71</a:t>
            </a:fld>
            <a:endParaRPr lang="en-US" altLang="en-US" sz="1800">
              <a:solidFill>
                <a:srgbClr val="FFFFFF"/>
              </a:solidFill>
              <a:latin typeface="Times New Roman" panose="02020603050405020304" pitchFamily="18" charset="0"/>
            </a:endParaRP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219200" y="457200"/>
            <a:ext cx="7772400" cy="1143000"/>
          </a:xfrm>
        </p:spPr>
        <p:txBody>
          <a:bodyPr/>
          <a:lstStyle/>
          <a:p>
            <a:r>
              <a:rPr lang="en-US" altLang="en-US"/>
              <a:t>Compliance audit Requirement</a:t>
            </a:r>
          </a:p>
        </p:txBody>
      </p:sp>
      <p:sp>
        <p:nvSpPr>
          <p:cNvPr id="3" name="Content Placeholder 2"/>
          <p:cNvSpPr>
            <a:spLocks noGrp="1"/>
          </p:cNvSpPr>
          <p:nvPr>
            <p:ph idx="1"/>
          </p:nvPr>
        </p:nvSpPr>
        <p:spPr>
          <a:xfrm>
            <a:off x="1187450" y="1600200"/>
            <a:ext cx="5251450" cy="5029200"/>
          </a:xfrm>
        </p:spPr>
        <p:txBody>
          <a:bodyPr>
            <a:normAutofit fontScale="77500" lnSpcReduction="20000"/>
          </a:bodyPr>
          <a:lstStyle/>
          <a:p>
            <a:pPr>
              <a:defRPr/>
            </a:pPr>
            <a:r>
              <a:rPr lang="en-US" dirty="0"/>
              <a:t>Compliance audits are required by </a:t>
            </a:r>
          </a:p>
          <a:p>
            <a:pPr lvl="1">
              <a:defRPr/>
            </a:pPr>
            <a:r>
              <a:rPr lang="en-US" dirty="0"/>
              <a:t>Medicaid Contract – Section 39.0 FISCAL AUDITS AND COMPLIANCE EXAMINATIONS</a:t>
            </a:r>
          </a:p>
          <a:p>
            <a:pPr lvl="1">
              <a:defRPr/>
            </a:pPr>
            <a:r>
              <a:rPr lang="en-US" dirty="0"/>
              <a:t>General Fund Contract – Part II Section 7.6 Audits</a:t>
            </a:r>
          </a:p>
          <a:p>
            <a:pPr>
              <a:defRPr/>
            </a:pPr>
            <a:r>
              <a:rPr lang="en-US" dirty="0"/>
              <a:t>Compliance audits should be conducted in accordance with </a:t>
            </a:r>
          </a:p>
          <a:p>
            <a:pPr lvl="1">
              <a:defRPr/>
            </a:pPr>
            <a:r>
              <a:rPr lang="en-US" dirty="0">
                <a:solidFill>
                  <a:srgbClr val="0070C0"/>
                </a:solidFill>
                <a:hlinkClick r:id="rId4" action="ppaction://hlinkfile"/>
              </a:rPr>
              <a:t>COMPLIANCE EXAMINATION GUIDELINES </a:t>
            </a:r>
            <a:endParaRPr lang="en-US" dirty="0">
              <a:solidFill>
                <a:srgbClr val="0070C0"/>
              </a:solidFill>
            </a:endParaRPr>
          </a:p>
          <a:p>
            <a:pPr lvl="1">
              <a:defRPr/>
            </a:pPr>
            <a:r>
              <a:rPr lang="en-US" dirty="0"/>
              <a:t>Updated Annually </a:t>
            </a:r>
          </a:p>
          <a:p>
            <a:pPr lvl="1">
              <a:defRPr/>
            </a:pPr>
            <a:r>
              <a:rPr lang="en-US" dirty="0">
                <a:hlinkClick r:id="rId5"/>
              </a:rPr>
              <a:t>https://www.michigan.gov/mdhhs/0,5885,7-339-73970_43164-150839--,00.html</a:t>
            </a:r>
            <a:r>
              <a:rPr lang="en-US" dirty="0"/>
              <a:t> </a:t>
            </a:r>
          </a:p>
        </p:txBody>
      </p:sp>
      <p:graphicFrame>
        <p:nvGraphicFramePr>
          <p:cNvPr id="81924" name="Object 3">
            <a:hlinkClick r:id="rId4" action="ppaction://hlinkfile"/>
          </p:cNvPr>
          <p:cNvGraphicFramePr>
            <a:graphicFrameLocks noChangeAspect="1"/>
          </p:cNvGraphicFramePr>
          <p:nvPr/>
        </p:nvGraphicFramePr>
        <p:xfrm>
          <a:off x="6419850" y="2162175"/>
          <a:ext cx="2686050" cy="3476625"/>
        </p:xfrm>
        <a:graphic>
          <a:graphicData uri="http://schemas.openxmlformats.org/presentationml/2006/ole">
            <mc:AlternateContent xmlns:mc="http://schemas.openxmlformats.org/markup-compatibility/2006">
              <mc:Choice xmlns:v="urn:schemas-microsoft-com:vml" Requires="v">
                <p:oleObj spid="_x0000_s81927" name="Acrobat Document" r:id="rId6" imgW="7779960" imgH="10051560" progId="Acrobat.Document.11">
                  <p:embed/>
                </p:oleObj>
              </mc:Choice>
              <mc:Fallback>
                <p:oleObj name="Acrobat Document" r:id="rId6" imgW="7779960" imgH="10051560" progId="Acrobat.Document.11">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9850" y="2162175"/>
                        <a:ext cx="26860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a:t>Compliance Audit Background </a:t>
            </a:r>
            <a:br>
              <a:rPr lang="en-US" altLang="en-US"/>
            </a:br>
            <a:r>
              <a:rPr lang="en-US" altLang="en-US"/>
              <a:t>– Pre FY07</a:t>
            </a:r>
          </a:p>
        </p:txBody>
      </p:sp>
      <p:sp>
        <p:nvSpPr>
          <p:cNvPr id="3" name="Content Placeholder 2"/>
          <p:cNvSpPr>
            <a:spLocks noGrp="1"/>
          </p:cNvSpPr>
          <p:nvPr>
            <p:ph idx="1"/>
          </p:nvPr>
        </p:nvSpPr>
        <p:spPr>
          <a:xfrm>
            <a:off x="1941513" y="2457450"/>
            <a:ext cx="6686550" cy="3248025"/>
          </a:xfrm>
        </p:spPr>
        <p:txBody>
          <a:bodyPr>
            <a:normAutofit fontScale="77500" lnSpcReduction="20000"/>
          </a:bodyPr>
          <a:lstStyle/>
          <a:p>
            <a:pPr>
              <a:defRPr/>
            </a:pPr>
            <a:r>
              <a:rPr lang="en-US" dirty="0"/>
              <a:t>Prior to FY07, Compliance audits were conducted by MDHHS</a:t>
            </a:r>
          </a:p>
          <a:p>
            <a:pPr>
              <a:defRPr/>
            </a:pPr>
            <a:r>
              <a:rPr lang="en-US" dirty="0"/>
              <a:t>Audits would take weeks or months to conduct</a:t>
            </a:r>
          </a:p>
          <a:p>
            <a:pPr>
              <a:defRPr/>
            </a:pPr>
            <a:r>
              <a:rPr lang="en-US" dirty="0"/>
              <a:t>Covered multiple fiscal years</a:t>
            </a:r>
          </a:p>
          <a:p>
            <a:pPr>
              <a:defRPr/>
            </a:pPr>
            <a:r>
              <a:rPr lang="en-US" dirty="0"/>
              <a:t>Findings could result in material amounts due to the number of years under audit</a:t>
            </a:r>
          </a:p>
          <a:p>
            <a:pPr>
              <a:defRPr/>
            </a:pPr>
            <a:r>
              <a:rPr lang="en-US" dirty="0"/>
              <a:t>Compliance audits were infrequent (</a:t>
            </a:r>
            <a:r>
              <a:rPr lang="en-US" dirty="0" err="1"/>
              <a:t>ie</a:t>
            </a:r>
            <a:r>
              <a:rPr lang="en-US" dirty="0"/>
              <a:t> 3-10 years)</a:t>
            </a:r>
          </a:p>
          <a:p>
            <a:pPr marL="0" indent="0">
              <a:buFont typeface="Wingdings" panose="05000000000000000000" pitchFamily="2" charset="2"/>
              <a:buNone/>
              <a:defRPr/>
            </a:pPr>
            <a:endParaRPr lang="en-US"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a:t>Compliance Audit Background</a:t>
            </a:r>
            <a:br>
              <a:rPr lang="en-US" altLang="en-US"/>
            </a:br>
            <a:r>
              <a:rPr lang="en-US" altLang="en-US"/>
              <a:t>– FY07 to current</a:t>
            </a:r>
          </a:p>
        </p:txBody>
      </p:sp>
      <p:sp>
        <p:nvSpPr>
          <p:cNvPr id="3" name="Content Placeholder 2"/>
          <p:cNvSpPr>
            <a:spLocks noGrp="1"/>
          </p:cNvSpPr>
          <p:nvPr>
            <p:ph idx="1"/>
          </p:nvPr>
        </p:nvSpPr>
        <p:spPr>
          <a:xfrm>
            <a:off x="1941513" y="2057400"/>
            <a:ext cx="6686550" cy="4419600"/>
          </a:xfrm>
        </p:spPr>
        <p:txBody>
          <a:bodyPr>
            <a:normAutofit fontScale="62500" lnSpcReduction="20000"/>
          </a:bodyPr>
          <a:lstStyle/>
          <a:p>
            <a:pPr>
              <a:defRPr/>
            </a:pPr>
            <a:r>
              <a:rPr lang="en-US" dirty="0"/>
              <a:t>FY07 to current, Compliance audits are conducted by external CPA firms</a:t>
            </a:r>
          </a:p>
          <a:p>
            <a:pPr>
              <a:defRPr/>
            </a:pPr>
            <a:r>
              <a:rPr lang="en-US" dirty="0"/>
              <a:t>Audits typically take days, possibly weeks </a:t>
            </a:r>
          </a:p>
          <a:p>
            <a:pPr>
              <a:defRPr/>
            </a:pPr>
            <a:r>
              <a:rPr lang="en-US" dirty="0"/>
              <a:t>Cover single fiscal year</a:t>
            </a:r>
          </a:p>
          <a:p>
            <a:pPr>
              <a:defRPr/>
            </a:pPr>
            <a:r>
              <a:rPr lang="en-US" dirty="0"/>
              <a:t>Findings typically do not result in material amounts </a:t>
            </a:r>
          </a:p>
          <a:p>
            <a:pPr lvl="1">
              <a:defRPr/>
            </a:pPr>
            <a:r>
              <a:rPr lang="en-US" dirty="0"/>
              <a:t>When non-compliance is detected, management is notified so the non-compliance can be corrected in a timely manner</a:t>
            </a:r>
          </a:p>
          <a:p>
            <a:pPr lvl="1">
              <a:defRPr/>
            </a:pPr>
            <a:r>
              <a:rPr lang="en-US" dirty="0"/>
              <a:t>Keeps issues from “snowballing” over multiple fiscal years before being detected</a:t>
            </a:r>
          </a:p>
          <a:p>
            <a:pPr lvl="1">
              <a:defRPr/>
            </a:pPr>
            <a:r>
              <a:rPr lang="en-US" dirty="0"/>
              <a:t>Findings are still reported in the “Comments and Recommendations Section” which is similar to the Management Letter issued for Financial audits</a:t>
            </a:r>
          </a:p>
          <a:p>
            <a:pPr>
              <a:defRPr/>
            </a:pPr>
            <a:r>
              <a:rPr lang="en-US" dirty="0"/>
              <a:t>Practitioners conduct audits with the goal of expressing an opinion on the CMHSP/PIHP’s compliance (in all material respects)</a:t>
            </a:r>
          </a:p>
          <a:p>
            <a:pPr>
              <a:defRPr/>
            </a:pPr>
            <a:endParaRPr lang="en-US" dirty="0"/>
          </a:p>
          <a:p>
            <a:pPr marL="0" indent="0">
              <a:buFont typeface="Wingdings" panose="05000000000000000000" pitchFamily="2" charset="2"/>
              <a:buNone/>
              <a:defRPr/>
            </a:pPr>
            <a:endParaRPr lang="en-US"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a:t>Requirements for Auditors</a:t>
            </a:r>
          </a:p>
        </p:txBody>
      </p:sp>
      <p:sp>
        <p:nvSpPr>
          <p:cNvPr id="3" name="Content Placeholder 2"/>
          <p:cNvSpPr>
            <a:spLocks noGrp="1"/>
          </p:cNvSpPr>
          <p:nvPr>
            <p:ph idx="1"/>
          </p:nvPr>
        </p:nvSpPr>
        <p:spPr>
          <a:xfrm>
            <a:off x="1173163" y="1447800"/>
            <a:ext cx="7772400" cy="4648200"/>
          </a:xfrm>
        </p:spPr>
        <p:txBody>
          <a:bodyPr/>
          <a:lstStyle/>
          <a:p>
            <a:pPr>
              <a:buFont typeface="Times New Roman" panose="02020603050405020304" pitchFamily="18" charset="0"/>
              <a:buAutoNum type="arabicParenR"/>
            </a:pPr>
            <a:r>
              <a:rPr lang="en-US" altLang="en-US" sz="2400"/>
              <a:t>Obtain an understanding of the specified compliance requirements </a:t>
            </a:r>
          </a:p>
          <a:p>
            <a:pPr>
              <a:buFont typeface="Times New Roman" panose="02020603050405020304" pitchFamily="18" charset="0"/>
              <a:buAutoNum type="arabicParenR"/>
            </a:pPr>
            <a:r>
              <a:rPr lang="en-US" altLang="en-US" sz="2400"/>
              <a:t>Plan the engagement </a:t>
            </a:r>
          </a:p>
          <a:p>
            <a:pPr>
              <a:buFont typeface="Times New Roman" panose="02020603050405020304" pitchFamily="18" charset="0"/>
              <a:buAutoNum type="arabicParenR"/>
            </a:pPr>
            <a:r>
              <a:rPr lang="en-US" altLang="en-US" sz="2400"/>
              <a:t>Consider the relevant portions of the PIHP’s or CMHSP’s internal control over compliance </a:t>
            </a:r>
          </a:p>
          <a:p>
            <a:pPr>
              <a:buFont typeface="Times New Roman" panose="02020603050405020304" pitchFamily="18" charset="0"/>
              <a:buAutoNum type="arabicParenR"/>
            </a:pPr>
            <a:r>
              <a:rPr lang="en-US" altLang="en-US" sz="2400"/>
              <a:t>Obtain sufficient evidence including testing compliance with specified requirements</a:t>
            </a:r>
          </a:p>
          <a:p>
            <a:pPr>
              <a:buFont typeface="Times New Roman" panose="02020603050405020304" pitchFamily="18" charset="0"/>
              <a:buAutoNum type="arabicParenR"/>
            </a:pPr>
            <a:r>
              <a:rPr lang="en-US" altLang="en-US" sz="2400"/>
              <a:t>Consider subsequent events </a:t>
            </a:r>
          </a:p>
          <a:p>
            <a:pPr>
              <a:buFont typeface="Times New Roman" panose="02020603050405020304" pitchFamily="18" charset="0"/>
              <a:buAutoNum type="arabicParenR"/>
            </a:pPr>
            <a:r>
              <a:rPr lang="en-US" altLang="en-US" sz="2400"/>
              <a:t>Form an opinion about whether the entity complied, in all material respects with specified requirements based on the specified criteria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447800" y="228600"/>
            <a:ext cx="8080375" cy="1143000"/>
          </a:xfrm>
        </p:spPr>
        <p:txBody>
          <a:bodyPr/>
          <a:lstStyle/>
          <a:p>
            <a:r>
              <a:rPr lang="en-US" altLang="en-US"/>
              <a:t>Budgets and Their Purpose</a:t>
            </a:r>
          </a:p>
        </p:txBody>
      </p:sp>
      <p:sp>
        <p:nvSpPr>
          <p:cNvPr id="90115" name="Rectangle 3"/>
          <p:cNvSpPr>
            <a:spLocks noGrp="1" noChangeArrowheads="1"/>
          </p:cNvSpPr>
          <p:nvPr>
            <p:ph type="body" sz="half" idx="1"/>
          </p:nvPr>
        </p:nvSpPr>
        <p:spPr>
          <a:xfrm>
            <a:off x="914400" y="1371600"/>
            <a:ext cx="6403975" cy="4953000"/>
          </a:xfrm>
        </p:spPr>
        <p:txBody>
          <a:bodyPr/>
          <a:lstStyle/>
          <a:p>
            <a:r>
              <a:rPr lang="en-US" altLang="en-US" sz="2400"/>
              <a:t>Resource allocation</a:t>
            </a:r>
          </a:p>
          <a:p>
            <a:pPr lvl="1"/>
            <a:r>
              <a:rPr lang="en-US" altLang="en-US" sz="2400"/>
              <a:t>Budgets provide detailed plans of how limited resources are to be distributed.</a:t>
            </a:r>
          </a:p>
          <a:p>
            <a:pPr lvl="1"/>
            <a:r>
              <a:rPr lang="en-US" altLang="en-US" sz="2400"/>
              <a:t>Budgets set policy for personnel &amp; other agency/program expenditures</a:t>
            </a:r>
          </a:p>
          <a:p>
            <a:pPr lvl="1"/>
            <a:r>
              <a:rPr lang="en-US" altLang="en-US" sz="2400"/>
              <a:t>Must be aware of the funds availability for both Medicaid and General Funds</a:t>
            </a:r>
          </a:p>
        </p:txBody>
      </p:sp>
      <p:pic>
        <p:nvPicPr>
          <p:cNvPr id="90116" name="Picture 4" descr="vlt2qyzr[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858000" y="1447800"/>
            <a:ext cx="1674813" cy="1563688"/>
          </a:xfrm>
          <a:noFill/>
        </p:spPr>
      </p:pic>
      <p:sp>
        <p:nvSpPr>
          <p:cNvPr id="5" name="Date Placeholder 4"/>
          <p:cNvSpPr>
            <a:spLocks noGrp="1"/>
          </p:cNvSpPr>
          <p:nvPr>
            <p:ph type="dt" sz="quarter" idx="10"/>
          </p:nvPr>
        </p:nvSpPr>
        <p:spPr/>
        <p:txBody>
          <a:bodyPr/>
          <a:lstStyle/>
          <a:p>
            <a:pPr>
              <a:defRPr/>
            </a:pPr>
            <a:fld id="{5C9B753C-C539-4E78-AA6F-0A1A812363D9}" type="datetime1">
              <a:rPr lang="en-US" altLang="en-US"/>
              <a:pPr>
                <a:defRPr/>
              </a:pPr>
              <a:t>7/10/2018</a:t>
            </a:fld>
            <a:endParaRPr lang="en-US" altLang="en-US"/>
          </a:p>
        </p:txBody>
      </p:sp>
      <p:sp>
        <p:nvSpPr>
          <p:cNvPr id="901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753BB10E-D224-4641-AB3C-3E407DC52CA5}" type="slidenum">
              <a:rPr lang="en-US" altLang="en-US" sz="1800" smtClean="0">
                <a:solidFill>
                  <a:srgbClr val="FFFFFF"/>
                </a:solidFill>
              </a:rPr>
              <a:pPr lvl="1">
                <a:spcBef>
                  <a:spcPct val="0"/>
                </a:spcBef>
                <a:buFontTx/>
                <a:buNone/>
              </a:pPr>
              <a:t>76</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Budgeting….	</a:t>
            </a:r>
          </a:p>
        </p:txBody>
      </p:sp>
      <p:sp>
        <p:nvSpPr>
          <p:cNvPr id="91139" name="Rectangle 3"/>
          <p:cNvSpPr>
            <a:spLocks noGrp="1" noChangeArrowheads="1"/>
          </p:cNvSpPr>
          <p:nvPr>
            <p:ph type="body" sz="half" idx="1"/>
          </p:nvPr>
        </p:nvSpPr>
        <p:spPr>
          <a:xfrm>
            <a:off x="838200" y="2514600"/>
            <a:ext cx="7010400" cy="3962400"/>
          </a:xfrm>
        </p:spPr>
        <p:txBody>
          <a:bodyPr/>
          <a:lstStyle/>
          <a:p>
            <a:r>
              <a:rPr lang="en-US" altLang="en-US" sz="2800"/>
              <a:t>Financial plan of action</a:t>
            </a:r>
          </a:p>
          <a:p>
            <a:pPr lvl="1"/>
            <a:r>
              <a:rPr lang="en-US" altLang="en-US"/>
              <a:t>Expresses agency programs &amp; operations in monetary terms</a:t>
            </a:r>
          </a:p>
          <a:p>
            <a:pPr lvl="1"/>
            <a:r>
              <a:rPr lang="en-US" altLang="en-US"/>
              <a:t>Details agency goals, objectives and priorities</a:t>
            </a:r>
          </a:p>
          <a:p>
            <a:pPr lvl="1"/>
            <a:r>
              <a:rPr lang="en-US" altLang="en-US"/>
              <a:t>Represents a specific period of time</a:t>
            </a:r>
          </a:p>
          <a:p>
            <a:pPr lvl="1"/>
            <a:r>
              <a:rPr lang="en-US" altLang="en-US"/>
              <a:t>Is reflective of Board decisions about future</a:t>
            </a:r>
          </a:p>
        </p:txBody>
      </p:sp>
      <p:pic>
        <p:nvPicPr>
          <p:cNvPr id="91140" name="Picture 9" descr="ivl43lqc[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457200"/>
            <a:ext cx="3657600" cy="1981200"/>
          </a:xfrm>
          <a:noFill/>
        </p:spPr>
      </p:pic>
      <p:sp>
        <p:nvSpPr>
          <p:cNvPr id="5" name="Date Placeholder 4"/>
          <p:cNvSpPr>
            <a:spLocks noGrp="1"/>
          </p:cNvSpPr>
          <p:nvPr>
            <p:ph type="dt" sz="quarter" idx="10"/>
          </p:nvPr>
        </p:nvSpPr>
        <p:spPr/>
        <p:txBody>
          <a:bodyPr/>
          <a:lstStyle/>
          <a:p>
            <a:pPr>
              <a:defRPr/>
            </a:pPr>
            <a:fld id="{B10377BE-B0E3-4270-9079-B4BF86008B3E}" type="datetime1">
              <a:rPr lang="en-US" altLang="en-US"/>
              <a:pPr>
                <a:defRPr/>
              </a:pPr>
              <a:t>7/10/2018</a:t>
            </a:fld>
            <a:endParaRPr lang="en-US" altLang="en-US"/>
          </a:p>
        </p:txBody>
      </p:sp>
      <p:sp>
        <p:nvSpPr>
          <p:cNvPr id="911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0D256580-03C6-4518-BF31-BDD541807B2A}" type="slidenum">
              <a:rPr lang="en-US" altLang="en-US" sz="1800" smtClean="0">
                <a:solidFill>
                  <a:srgbClr val="FFFFFF"/>
                </a:solidFill>
              </a:rPr>
              <a:pPr lvl="1">
                <a:spcBef>
                  <a:spcPct val="0"/>
                </a:spcBef>
                <a:buFontTx/>
                <a:buNone/>
              </a:pPr>
              <a:t>77</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Budget building basics…..	</a:t>
            </a:r>
          </a:p>
        </p:txBody>
      </p:sp>
      <p:sp>
        <p:nvSpPr>
          <p:cNvPr id="92163" name="Rectangle 3"/>
          <p:cNvSpPr>
            <a:spLocks noGrp="1" noChangeArrowheads="1"/>
          </p:cNvSpPr>
          <p:nvPr>
            <p:ph type="body" sz="half" idx="1"/>
          </p:nvPr>
        </p:nvSpPr>
        <p:spPr>
          <a:xfrm>
            <a:off x="1219200" y="1828800"/>
            <a:ext cx="6251575" cy="4114800"/>
          </a:xfrm>
        </p:spPr>
        <p:txBody>
          <a:bodyPr/>
          <a:lstStyle/>
          <a:p>
            <a:r>
              <a:rPr lang="en-US" altLang="en-US" sz="2800"/>
              <a:t>Effective budgets are</a:t>
            </a:r>
          </a:p>
          <a:p>
            <a:pPr lvl="1"/>
            <a:r>
              <a:rPr lang="en-US" altLang="en-US" sz="2400"/>
              <a:t>Well planned and prepared</a:t>
            </a:r>
          </a:p>
          <a:p>
            <a:pPr lvl="1"/>
            <a:r>
              <a:rPr lang="en-US" altLang="en-US" sz="2400"/>
              <a:t>Integrate multiple perspectives and sources of information</a:t>
            </a:r>
          </a:p>
          <a:p>
            <a:pPr lvl="1"/>
            <a:r>
              <a:rPr lang="en-US" altLang="en-US" sz="2400"/>
              <a:t>Approved by the Board of Directors</a:t>
            </a:r>
          </a:p>
          <a:p>
            <a:pPr lvl="1"/>
            <a:r>
              <a:rPr lang="en-US" altLang="en-US" sz="2400"/>
              <a:t>Aligned with specific time period consistent with financial statements</a:t>
            </a:r>
          </a:p>
          <a:p>
            <a:pPr lvl="1"/>
            <a:r>
              <a:rPr lang="en-US" altLang="en-US" sz="2400"/>
              <a:t>Monitored regularly and revised as needed</a:t>
            </a:r>
          </a:p>
        </p:txBody>
      </p:sp>
      <p:pic>
        <p:nvPicPr>
          <p:cNvPr id="92164" name="Picture 4" descr="dbfjgyem[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162800" y="1524000"/>
            <a:ext cx="1295400" cy="1219200"/>
          </a:xfrm>
          <a:noFill/>
        </p:spPr>
      </p:pic>
      <p:sp>
        <p:nvSpPr>
          <p:cNvPr id="5" name="Date Placeholder 4"/>
          <p:cNvSpPr>
            <a:spLocks noGrp="1"/>
          </p:cNvSpPr>
          <p:nvPr>
            <p:ph type="dt" sz="quarter" idx="10"/>
          </p:nvPr>
        </p:nvSpPr>
        <p:spPr/>
        <p:txBody>
          <a:bodyPr/>
          <a:lstStyle/>
          <a:p>
            <a:pPr>
              <a:defRPr/>
            </a:pPr>
            <a:fld id="{9C004037-86CF-4FFC-95AE-2A54EF2A2991}" type="datetime1">
              <a:rPr lang="en-US" altLang="en-US"/>
              <a:pPr>
                <a:defRPr/>
              </a:pPr>
              <a:t>7/10/2018</a:t>
            </a:fld>
            <a:endParaRPr lang="en-US" altLang="en-US"/>
          </a:p>
        </p:txBody>
      </p:sp>
      <p:sp>
        <p:nvSpPr>
          <p:cNvPr id="921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E375521D-DE40-4C47-9D5E-5567DE43FB69}" type="slidenum">
              <a:rPr lang="en-US" altLang="en-US" sz="1800" smtClean="0">
                <a:solidFill>
                  <a:srgbClr val="FFFFFF"/>
                </a:solidFill>
              </a:rPr>
              <a:pPr lvl="1">
                <a:spcBef>
                  <a:spcPct val="0"/>
                </a:spcBef>
                <a:buFontTx/>
                <a:buNone/>
              </a:pPr>
              <a:t>78</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524000" y="685800"/>
            <a:ext cx="8080375" cy="1143000"/>
          </a:xfrm>
        </p:spPr>
        <p:txBody>
          <a:bodyPr/>
          <a:lstStyle/>
          <a:p>
            <a:r>
              <a:rPr lang="en-US" altLang="en-US" sz="4000"/>
              <a:t>Expense classifications			</a:t>
            </a:r>
          </a:p>
        </p:txBody>
      </p:sp>
      <p:sp>
        <p:nvSpPr>
          <p:cNvPr id="93187" name="Rectangle 3"/>
          <p:cNvSpPr>
            <a:spLocks noGrp="1" noChangeArrowheads="1"/>
          </p:cNvSpPr>
          <p:nvPr>
            <p:ph type="body" sz="half" idx="1"/>
          </p:nvPr>
        </p:nvSpPr>
        <p:spPr>
          <a:xfrm>
            <a:off x="1219200" y="1905000"/>
            <a:ext cx="5489575" cy="4114800"/>
          </a:xfrm>
        </p:spPr>
        <p:txBody>
          <a:bodyPr/>
          <a:lstStyle/>
          <a:p>
            <a:r>
              <a:rPr lang="en-US" altLang="en-US" sz="2800"/>
              <a:t>Personnel</a:t>
            </a:r>
          </a:p>
          <a:p>
            <a:pPr lvl="1"/>
            <a:r>
              <a:rPr lang="en-US" altLang="en-US" sz="2400"/>
              <a:t>Expenses associated with employee compensation</a:t>
            </a:r>
          </a:p>
          <a:p>
            <a:pPr lvl="1"/>
            <a:endParaRPr lang="en-US" altLang="en-US" sz="2400"/>
          </a:p>
          <a:p>
            <a:r>
              <a:rPr lang="en-US" altLang="en-US" sz="2800"/>
              <a:t>Non-personnel</a:t>
            </a:r>
          </a:p>
          <a:p>
            <a:pPr lvl="1"/>
            <a:r>
              <a:rPr lang="en-US" altLang="en-US" sz="2400"/>
              <a:t>All expenses other than those associated with employee compensation</a:t>
            </a:r>
          </a:p>
        </p:txBody>
      </p:sp>
      <p:pic>
        <p:nvPicPr>
          <p:cNvPr id="93188" name="Picture 4" descr="kbboz31w[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29400" y="381000"/>
            <a:ext cx="2228850" cy="3657600"/>
          </a:xfrm>
          <a:noFill/>
        </p:spPr>
      </p:pic>
      <p:sp>
        <p:nvSpPr>
          <p:cNvPr id="5" name="Date Placeholder 4"/>
          <p:cNvSpPr>
            <a:spLocks noGrp="1"/>
          </p:cNvSpPr>
          <p:nvPr>
            <p:ph type="dt" sz="quarter" idx="10"/>
          </p:nvPr>
        </p:nvSpPr>
        <p:spPr/>
        <p:txBody>
          <a:bodyPr/>
          <a:lstStyle/>
          <a:p>
            <a:pPr>
              <a:defRPr/>
            </a:pPr>
            <a:fld id="{2961A90E-596B-4730-87BE-C5A204B24B76}" type="datetime1">
              <a:rPr lang="en-US" altLang="en-US"/>
              <a:pPr>
                <a:defRPr/>
              </a:pPr>
              <a:t>7/10/2018</a:t>
            </a:fld>
            <a:endParaRPr lang="en-US" altLang="en-US"/>
          </a:p>
        </p:txBody>
      </p:sp>
      <p:sp>
        <p:nvSpPr>
          <p:cNvPr id="9319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58CF87CE-47FE-4C7D-B249-57C8BD318224}" type="slidenum">
              <a:rPr lang="en-US" altLang="en-US" sz="1800" smtClean="0">
                <a:solidFill>
                  <a:srgbClr val="FFFFFF"/>
                </a:solidFill>
              </a:rPr>
              <a:pPr lvl="1">
                <a:spcBef>
                  <a:spcPct val="0"/>
                </a:spcBef>
                <a:buFontTx/>
                <a:buNone/>
              </a:pPr>
              <a:t>79</a:t>
            </a:fld>
            <a:endParaRPr lang="en-US" altLang="en-US" sz="1800">
              <a:solidFill>
                <a:srgbClr val="FFFFFF"/>
              </a:solidFill>
              <a:latin typeface="Times New Roman" panose="02020603050405020304" pitchFamily="18"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3600"/>
              <a:t>Everything has a history and most things have a reason – logical or not.</a:t>
            </a:r>
          </a:p>
        </p:txBody>
      </p:sp>
      <p:sp>
        <p:nvSpPr>
          <p:cNvPr id="15363" name="Content Placeholder 2"/>
          <p:cNvSpPr>
            <a:spLocks noGrp="1"/>
          </p:cNvSpPr>
          <p:nvPr>
            <p:ph idx="1"/>
          </p:nvPr>
        </p:nvSpPr>
        <p:spPr>
          <a:xfrm>
            <a:off x="1143000" y="1600200"/>
            <a:ext cx="7772400" cy="4572000"/>
          </a:xfrm>
        </p:spPr>
        <p:txBody>
          <a:bodyPr/>
          <a:lstStyle/>
          <a:p>
            <a:r>
              <a:rPr lang="en-US" altLang="en-US" sz="2400"/>
              <a:t>CMHSP’s used to have financing guidelines, which assisted CFO’s in determining costs, programs, etc.</a:t>
            </a:r>
          </a:p>
          <a:p>
            <a:r>
              <a:rPr lang="en-US" altLang="en-US" sz="2400"/>
              <a:t>Financing guidelines were last issued in October 1996.</a:t>
            </a:r>
          </a:p>
          <a:p>
            <a:r>
              <a:rPr lang="en-US" altLang="en-US" sz="2400"/>
              <a:t>Gave “instructions” for allowable expenditures.  Many were based on rules, laws and requirements.</a:t>
            </a:r>
          </a:p>
          <a:p>
            <a:r>
              <a:rPr lang="en-US" altLang="en-US" sz="2400"/>
              <a:t>Most are applicable today. Defined matchable/unmatchable programs, local revenues, valid expenditures, etc.</a:t>
            </a:r>
          </a:p>
          <a:p>
            <a:r>
              <a:rPr lang="en-US" altLang="en-US" sz="2400"/>
              <a:t>Is 12 pages long</a:t>
            </a:r>
          </a:p>
          <a:p>
            <a:r>
              <a:rPr lang="en-US" altLang="en-US" sz="2400"/>
              <a:t>Also defined contracting requirements.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ltLang="en-US"/>
              <a:t>Expense types</a:t>
            </a:r>
          </a:p>
        </p:txBody>
      </p:sp>
      <p:sp>
        <p:nvSpPr>
          <p:cNvPr id="94211" name="Rectangle 3"/>
          <p:cNvSpPr>
            <a:spLocks noGrp="1" noChangeArrowheads="1"/>
          </p:cNvSpPr>
          <p:nvPr>
            <p:ph idx="1"/>
          </p:nvPr>
        </p:nvSpPr>
        <p:spPr>
          <a:xfrm>
            <a:off x="1295400" y="1524000"/>
            <a:ext cx="7772400" cy="4800600"/>
          </a:xfrm>
        </p:spPr>
        <p:txBody>
          <a:bodyPr/>
          <a:lstStyle/>
          <a:p>
            <a:r>
              <a:rPr lang="en-US" altLang="en-US"/>
              <a:t>Direct</a:t>
            </a:r>
          </a:p>
          <a:p>
            <a:pPr lvl="1"/>
            <a:r>
              <a:rPr lang="en-US" altLang="en-US"/>
              <a:t>All costs directly associated with the operation of a program</a:t>
            </a:r>
          </a:p>
          <a:p>
            <a:r>
              <a:rPr lang="en-US" altLang="en-US"/>
              <a:t>Indirect</a:t>
            </a:r>
          </a:p>
          <a:p>
            <a:pPr lvl="1"/>
            <a:r>
              <a:rPr lang="en-US" altLang="en-US"/>
              <a:t>All costs associated with agency supportive activities and those not directly identifiable to the operation of a particular program</a:t>
            </a:r>
          </a:p>
          <a:p>
            <a:pPr lvl="1">
              <a:buFontTx/>
              <a:buNone/>
            </a:pPr>
            <a:r>
              <a:rPr lang="en-US" altLang="en-US"/>
              <a:t>		Example – payroll, legal fees, etc.</a:t>
            </a:r>
          </a:p>
        </p:txBody>
      </p:sp>
      <p:sp>
        <p:nvSpPr>
          <p:cNvPr id="4" name="Date Placeholder 3"/>
          <p:cNvSpPr>
            <a:spLocks noGrp="1"/>
          </p:cNvSpPr>
          <p:nvPr>
            <p:ph type="dt" sz="quarter" idx="10"/>
          </p:nvPr>
        </p:nvSpPr>
        <p:spPr/>
        <p:txBody>
          <a:bodyPr/>
          <a:lstStyle/>
          <a:p>
            <a:pPr>
              <a:defRPr/>
            </a:pPr>
            <a:fld id="{FCBFCA5B-4518-494B-A989-DF2E047BE0D9}" type="datetime1">
              <a:rPr lang="en-US" altLang="en-US">
                <a:solidFill>
                  <a:srgbClr val="FFFFFF"/>
                </a:solidFill>
              </a:rPr>
              <a:pPr>
                <a:defRPr/>
              </a:pPr>
              <a:t>7/10/2018</a:t>
            </a:fld>
            <a:endParaRPr lang="en-US" altLang="en-US">
              <a:solidFill>
                <a:srgbClr val="FFFFFF"/>
              </a:solidFill>
            </a:endParaRPr>
          </a:p>
        </p:txBody>
      </p:sp>
      <p:sp>
        <p:nvSpPr>
          <p:cNvPr id="942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spcBef>
                <a:spcPct val="0"/>
              </a:spcBef>
              <a:buFontTx/>
              <a:buNone/>
            </a:pPr>
            <a:fld id="{37CEF9BE-99E5-4837-8976-432BDEBC806E}" type="slidenum">
              <a:rPr lang="en-US" altLang="en-US" sz="1800">
                <a:solidFill>
                  <a:srgbClr val="FFFFFF"/>
                </a:solidFill>
              </a:rPr>
              <a:pPr lvl="1">
                <a:spcBef>
                  <a:spcPct val="0"/>
                </a:spcBef>
                <a:buFontTx/>
                <a:buNone/>
              </a:pPr>
              <a:t>80</a:t>
            </a:fld>
            <a:endParaRPr lang="en-US" altLang="en-US" sz="1800">
              <a:solidFill>
                <a:srgbClr val="FFFFFF"/>
              </a:solidFill>
              <a:latin typeface="Times New Roman" panose="02020603050405020304" pitchFamily="18" charset="0"/>
            </a:endParaRP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a:t>Budgets</a:t>
            </a:r>
          </a:p>
        </p:txBody>
      </p:sp>
      <p:sp>
        <p:nvSpPr>
          <p:cNvPr id="95235" name="Content Placeholder 2"/>
          <p:cNvSpPr>
            <a:spLocks noGrp="1"/>
          </p:cNvSpPr>
          <p:nvPr>
            <p:ph idx="1"/>
          </p:nvPr>
        </p:nvSpPr>
        <p:spPr/>
        <p:txBody>
          <a:bodyPr/>
          <a:lstStyle/>
          <a:p>
            <a:r>
              <a:rPr lang="en-US" altLang="en-US"/>
              <a:t>Have to be balanced by State law</a:t>
            </a:r>
          </a:p>
          <a:p>
            <a:r>
              <a:rPr lang="en-US" altLang="en-US"/>
              <a:t>Should amend as needed</a:t>
            </a:r>
          </a:p>
          <a:p>
            <a:r>
              <a:rPr lang="en-US" altLang="en-US"/>
              <a:t>Are a guideline</a:t>
            </a:r>
          </a:p>
          <a:p>
            <a:r>
              <a:rPr lang="en-US" altLang="en-US"/>
              <a:t>Balanced budget does not ensure that you will not overrun funding – must monitor for changes in assumptions</a:t>
            </a:r>
          </a:p>
        </p:txBody>
      </p:sp>
      <p:sp>
        <p:nvSpPr>
          <p:cNvPr id="952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B837F85F-48A9-4A28-A004-1FA12C5151B0}" type="slidenum">
              <a:rPr lang="en-US" altLang="en-US" sz="1400" smtClean="0"/>
              <a:pPr>
                <a:spcBef>
                  <a:spcPct val="50000"/>
                </a:spcBef>
                <a:buClrTx/>
                <a:buSzTx/>
                <a:buFontTx/>
                <a:buNone/>
              </a:pPr>
              <a:t>81</a:t>
            </a:fld>
            <a:endParaRPr lang="en-US" altLang="en-US" sz="14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4"/>
          <p:cNvSpPr>
            <a:spLocks noGrp="1"/>
          </p:cNvSpPr>
          <p:nvPr>
            <p:ph type="title"/>
          </p:nvPr>
        </p:nvSpPr>
        <p:spPr>
          <a:xfrm>
            <a:off x="1143000" y="685800"/>
            <a:ext cx="7543800" cy="5943600"/>
          </a:xfrm>
        </p:spPr>
        <p:txBody>
          <a:bodyPr/>
          <a:lstStyle/>
          <a:p>
            <a:pPr algn="ctr" eaLnBrk="1" hangingPunct="1"/>
            <a:r>
              <a:rPr lang="en-US" altLang="en-US" i="1">
                <a:solidFill>
                  <a:srgbClr val="C00000"/>
                </a:solidFill>
              </a:rPr>
              <a:t>DUAL ELIGIBLES</a:t>
            </a:r>
            <a:br>
              <a:rPr lang="en-US" altLang="en-US"/>
            </a:br>
            <a:br>
              <a:rPr lang="en-US" altLang="en-US"/>
            </a:br>
            <a:r>
              <a:rPr lang="en-US" altLang="en-US" sz="5400"/>
              <a:t>WHAT ARE THEY AND HOW DO THEY AFFECT US???</a:t>
            </a:r>
            <a:br>
              <a:rPr lang="en-US" altLang="en-US" sz="5400"/>
            </a:br>
            <a:endParaRPr lang="en-US" altLang="en-US" sz="5400"/>
          </a:p>
        </p:txBody>
      </p:sp>
      <p:sp>
        <p:nvSpPr>
          <p:cNvPr id="962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6AD6EE3C-2664-4C69-BEA8-AE5FD7DB611F}" type="slidenum">
              <a:rPr lang="en-US" altLang="en-US" sz="1200" smtClean="0">
                <a:latin typeface="Arial Black" panose="020B0A04020102020204" pitchFamily="34" charset="0"/>
              </a:rPr>
              <a:pPr>
                <a:spcBef>
                  <a:spcPct val="0"/>
                </a:spcBef>
                <a:buClrTx/>
                <a:buSzTx/>
                <a:buFontTx/>
                <a:buNone/>
              </a:pPr>
              <a:t>82</a:t>
            </a:fld>
            <a:endParaRPr lang="en-US" altLang="en-US" sz="1200">
              <a:latin typeface="Arial Black" panose="020B0A04020102020204" pitchFamily="34" charset="0"/>
            </a:endParaRPr>
          </a:p>
        </p:txBody>
      </p:sp>
      <p:pic>
        <p:nvPicPr>
          <p:cNvPr id="96260" name="Picture 4" descr="C:\Users\cmills\AppData\Local\Microsoft\Windows\Temporary Internet Files\Content.IE5\FI4YMBLV\MC9004344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495800"/>
            <a:ext cx="162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81000" y="533400"/>
            <a:ext cx="8229600" cy="1371600"/>
          </a:xfrm>
        </p:spPr>
        <p:txBody>
          <a:bodyPr/>
          <a:lstStyle/>
          <a:p>
            <a:pPr eaLnBrk="1" hangingPunct="1"/>
            <a:r>
              <a:rPr lang="en-US" altLang="en-US"/>
              <a:t>      Duals in Michigan</a:t>
            </a:r>
          </a:p>
        </p:txBody>
      </p:sp>
      <p:sp>
        <p:nvSpPr>
          <p:cNvPr id="97283" name="Content Placeholder 2"/>
          <p:cNvSpPr>
            <a:spLocks noGrp="1"/>
          </p:cNvSpPr>
          <p:nvPr>
            <p:ph idx="1"/>
          </p:nvPr>
        </p:nvSpPr>
        <p:spPr>
          <a:xfrm>
            <a:off x="1143000" y="1905000"/>
            <a:ext cx="7620000" cy="4572000"/>
          </a:xfrm>
        </p:spPr>
        <p:txBody>
          <a:bodyPr/>
          <a:lstStyle/>
          <a:p>
            <a:pPr eaLnBrk="1" hangingPunct="1"/>
            <a:r>
              <a:rPr lang="en-US" altLang="en-US" sz="2800"/>
              <a:t>In Michigan, there are approximately 221,000 dual eligible representing 12% of total Medicaid enrollees</a:t>
            </a:r>
          </a:p>
          <a:p>
            <a:pPr eaLnBrk="1" hangingPunct="1"/>
            <a:r>
              <a:rPr lang="en-US" altLang="en-US" sz="2800"/>
              <a:t>In Michigan, they are 38% of total Medicaid cost</a:t>
            </a:r>
          </a:p>
          <a:p>
            <a:pPr eaLnBrk="1" hangingPunct="1"/>
            <a:r>
              <a:rPr lang="en-US" altLang="en-US" sz="2800"/>
              <a:t>2014 funding is about $8 billion</a:t>
            </a:r>
          </a:p>
          <a:p>
            <a:pPr eaLnBrk="1" hangingPunct="1"/>
            <a:r>
              <a:rPr lang="en-US" altLang="en-US" sz="2800"/>
              <a:t>Average 2011 (most recent year available) Medicaid cost for regular enrollee:  $5,067</a:t>
            </a:r>
          </a:p>
          <a:p>
            <a:pPr eaLnBrk="1" hangingPunct="1"/>
            <a:r>
              <a:rPr lang="en-US" altLang="en-US" sz="2800"/>
              <a:t>Average 2011 Medicaid cost for dual enrollee:  $16,062</a:t>
            </a:r>
          </a:p>
        </p:txBody>
      </p:sp>
      <p:sp>
        <p:nvSpPr>
          <p:cNvPr id="972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AEFC3EC0-E0DF-4DBD-8971-0AB54FB2B243}" type="slidenum">
              <a:rPr lang="en-US" altLang="en-US" sz="1200" smtClean="0">
                <a:solidFill>
                  <a:srgbClr val="000000"/>
                </a:solidFill>
                <a:latin typeface="Arial Black" panose="020B0A04020102020204" pitchFamily="34" charset="0"/>
              </a:rPr>
              <a:pPr>
                <a:spcBef>
                  <a:spcPct val="0"/>
                </a:spcBef>
                <a:buClrTx/>
                <a:buSzTx/>
                <a:buFontTx/>
                <a:buNone/>
              </a:pPr>
              <a:t>83</a:t>
            </a:fld>
            <a:endParaRPr lang="en-US" altLang="en-US" sz="1200">
              <a:solidFill>
                <a:srgbClr val="000000"/>
              </a:solidFill>
              <a:latin typeface="Arial Black" panose="020B0A04020102020204" pitchFamily="34" charset="0"/>
            </a:endParaRPr>
          </a:p>
        </p:txBody>
      </p:sp>
      <p:pic>
        <p:nvPicPr>
          <p:cNvPr id="97285" name="Picture 5" descr="C:\Users\cmills\AppData\Local\Microsoft\Windows\Temporary Internet Files\Content.IE5\IAA9FJX4\MC9000563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81000"/>
            <a:ext cx="17922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algn="ctr" eaLnBrk="1" hangingPunct="1"/>
            <a:r>
              <a:rPr lang="en-US" altLang="en-US"/>
              <a:t>Dual eligibles – who are they?</a:t>
            </a:r>
          </a:p>
        </p:txBody>
      </p:sp>
      <p:sp>
        <p:nvSpPr>
          <p:cNvPr id="98307" name="Content Placeholder 2"/>
          <p:cNvSpPr>
            <a:spLocks noGrp="1"/>
          </p:cNvSpPr>
          <p:nvPr>
            <p:ph idx="1"/>
          </p:nvPr>
        </p:nvSpPr>
        <p:spPr>
          <a:xfrm>
            <a:off x="1066800" y="1524000"/>
            <a:ext cx="7620000" cy="4724400"/>
          </a:xfrm>
        </p:spPr>
        <p:txBody>
          <a:bodyPr/>
          <a:lstStyle/>
          <a:p>
            <a:pPr eaLnBrk="1" hangingPunct="1"/>
            <a:r>
              <a:rPr lang="en-US" altLang="en-US" sz="2800"/>
              <a:t>Dual eligibles are individuals who qualify for both Medicaid and Medicare – also known as “duals”.</a:t>
            </a:r>
          </a:p>
          <a:p>
            <a:pPr eaLnBrk="1" hangingPunct="1"/>
            <a:r>
              <a:rPr lang="en-US" altLang="en-US" sz="2800"/>
              <a:t>Significant numbers of CMH consumers are “duals” (approximately 25%)</a:t>
            </a:r>
          </a:p>
          <a:p>
            <a:pPr eaLnBrk="1" hangingPunct="1"/>
            <a:r>
              <a:rPr lang="en-US" altLang="en-US" sz="2800"/>
              <a:t>55% of Medicaid consumers under age 65 also have Medicare</a:t>
            </a:r>
          </a:p>
          <a:p>
            <a:pPr eaLnBrk="1" hangingPunct="1">
              <a:buFont typeface="Wingdings" panose="05000000000000000000" pitchFamily="2" charset="2"/>
              <a:buNone/>
            </a:pPr>
            <a:endParaRPr lang="en-US" altLang="en-US"/>
          </a:p>
        </p:txBody>
      </p:sp>
      <p:sp>
        <p:nvSpPr>
          <p:cNvPr id="983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426C1CF3-6646-4165-94B0-38A872AAC8D1}" type="slidenum">
              <a:rPr lang="en-US" altLang="en-US" sz="1200" smtClean="0">
                <a:latin typeface="Arial Black" panose="020B0A04020102020204" pitchFamily="34" charset="0"/>
              </a:rPr>
              <a:pPr>
                <a:spcBef>
                  <a:spcPct val="0"/>
                </a:spcBef>
                <a:buClrTx/>
                <a:buSzTx/>
                <a:buFontTx/>
                <a:buNone/>
              </a:pPr>
              <a:t>84</a:t>
            </a:fld>
            <a:endParaRPr lang="en-US" altLang="en-US" sz="1200">
              <a:latin typeface="Arial Black" panose="020B0A04020102020204" pitchFamily="34" charset="0"/>
            </a:endParaRPr>
          </a:p>
        </p:txBody>
      </p:sp>
      <p:pic>
        <p:nvPicPr>
          <p:cNvPr id="983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4196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altLang="en-US"/>
              <a:t>Dual eligibles</a:t>
            </a:r>
          </a:p>
        </p:txBody>
      </p:sp>
      <p:sp>
        <p:nvSpPr>
          <p:cNvPr id="99331" name="Content Placeholder 2"/>
          <p:cNvSpPr>
            <a:spLocks noGrp="1"/>
          </p:cNvSpPr>
          <p:nvPr>
            <p:ph idx="1"/>
          </p:nvPr>
        </p:nvSpPr>
        <p:spPr>
          <a:xfrm>
            <a:off x="990600" y="1981200"/>
            <a:ext cx="7696200" cy="4267200"/>
          </a:xfrm>
        </p:spPr>
        <p:txBody>
          <a:bodyPr/>
          <a:lstStyle/>
          <a:p>
            <a:pPr eaLnBrk="1" hangingPunct="1"/>
            <a:r>
              <a:rPr lang="en-US" altLang="en-US" sz="2800"/>
              <a:t>In general, Medicare covers acute care services</a:t>
            </a:r>
          </a:p>
          <a:p>
            <a:pPr eaLnBrk="1" hangingPunct="1"/>
            <a:r>
              <a:rPr lang="en-US" altLang="en-US" sz="2800"/>
              <a:t>Medicaid covers Medicare premiums and long term care</a:t>
            </a:r>
          </a:p>
          <a:p>
            <a:pPr eaLnBrk="1" hangingPunct="1"/>
            <a:r>
              <a:rPr lang="en-US" altLang="en-US" sz="2800"/>
              <a:t>Tend to be poor and have lower health status than other beneficiaries</a:t>
            </a:r>
          </a:p>
          <a:p>
            <a:pPr eaLnBrk="1" hangingPunct="1"/>
            <a:r>
              <a:rPr lang="en-US" altLang="en-US" sz="2800"/>
              <a:t>Duals are estimated to be 42% of Medicare expenses and 25% of Medicaid nationally</a:t>
            </a:r>
          </a:p>
        </p:txBody>
      </p:sp>
      <p:sp>
        <p:nvSpPr>
          <p:cNvPr id="993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3532E251-7430-4469-B2F4-6FDAAA4EB71D}" type="slidenum">
              <a:rPr lang="en-US" altLang="en-US" sz="1200" smtClean="0">
                <a:latin typeface="Arial Black" panose="020B0A04020102020204" pitchFamily="34" charset="0"/>
              </a:rPr>
              <a:pPr>
                <a:spcBef>
                  <a:spcPct val="0"/>
                </a:spcBef>
                <a:buClrTx/>
                <a:buSzTx/>
                <a:buFontTx/>
                <a:buNone/>
              </a:pPr>
              <a:t>85</a:t>
            </a:fld>
            <a:endParaRPr lang="en-US" altLang="en-US" sz="1200">
              <a:latin typeface="Arial Black" panose="020B0A04020102020204" pitchFamily="34" charset="0"/>
            </a:endParaRPr>
          </a:p>
        </p:txBody>
      </p:sp>
      <p:pic>
        <p:nvPicPr>
          <p:cNvPr id="99333" name="Picture 5" descr="C:\Users\cmills\AppData\Local\Microsoft\Windows\Temporary Internet Files\Content.IE5\FI4YMBLV\MC90043382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altLang="en-US"/>
              <a:t>Dual eligibles	</a:t>
            </a:r>
          </a:p>
        </p:txBody>
      </p:sp>
      <p:sp>
        <p:nvSpPr>
          <p:cNvPr id="100355" name="Content Placeholder 2"/>
          <p:cNvSpPr>
            <a:spLocks noGrp="1"/>
          </p:cNvSpPr>
          <p:nvPr>
            <p:ph idx="1"/>
          </p:nvPr>
        </p:nvSpPr>
        <p:spPr>
          <a:xfrm>
            <a:off x="1066800" y="2438400"/>
            <a:ext cx="8229600" cy="3733800"/>
          </a:xfrm>
        </p:spPr>
        <p:txBody>
          <a:bodyPr/>
          <a:lstStyle/>
          <a:p>
            <a:pPr eaLnBrk="1" hangingPunct="1"/>
            <a:r>
              <a:rPr lang="en-US" altLang="en-US" sz="2800"/>
              <a:t>Medicare costs are covered by federal government</a:t>
            </a:r>
          </a:p>
          <a:p>
            <a:pPr eaLnBrk="1" hangingPunct="1"/>
            <a:r>
              <a:rPr lang="en-US" altLang="en-US" sz="2800"/>
              <a:t>State pays their share (varies) of Medicaid costs</a:t>
            </a:r>
          </a:p>
          <a:p>
            <a:pPr eaLnBrk="1" hangingPunct="1"/>
            <a:r>
              <a:rPr lang="en-US" altLang="en-US" sz="2800"/>
              <a:t>State largely spends its Medicaid money on long term care (nursing homes), behavioral health, and Medicare cost sharing (Medicaid covers Medicare premiums and copays)</a:t>
            </a:r>
          </a:p>
        </p:txBody>
      </p:sp>
      <p:sp>
        <p:nvSpPr>
          <p:cNvPr id="1003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5914FD43-C7E5-4074-8F34-6ABB03FAE9E9}" type="slidenum">
              <a:rPr lang="en-US" altLang="en-US" sz="1200" smtClean="0">
                <a:latin typeface="Arial Black" panose="020B0A04020102020204" pitchFamily="34" charset="0"/>
              </a:rPr>
              <a:pPr>
                <a:spcBef>
                  <a:spcPct val="0"/>
                </a:spcBef>
                <a:buClrTx/>
                <a:buSzTx/>
                <a:buFontTx/>
                <a:buNone/>
              </a:pPr>
              <a:t>86</a:t>
            </a:fld>
            <a:endParaRPr lang="en-US" altLang="en-US" sz="1200">
              <a:latin typeface="Arial Black" panose="020B0A04020102020204" pitchFamily="34" charset="0"/>
            </a:endParaRPr>
          </a:p>
        </p:txBody>
      </p:sp>
      <p:pic>
        <p:nvPicPr>
          <p:cNvPr id="10035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
            <a:ext cx="2095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altLang="en-US"/>
              <a:t>Dual eligibles</a:t>
            </a:r>
          </a:p>
        </p:txBody>
      </p:sp>
      <p:sp>
        <p:nvSpPr>
          <p:cNvPr id="101379" name="Content Placeholder 4"/>
          <p:cNvSpPr>
            <a:spLocks noGrp="1"/>
          </p:cNvSpPr>
          <p:nvPr>
            <p:ph idx="1"/>
          </p:nvPr>
        </p:nvSpPr>
        <p:spPr/>
        <p:txBody>
          <a:bodyPr/>
          <a:lstStyle/>
          <a:p>
            <a:pPr eaLnBrk="1" hangingPunct="1"/>
            <a:r>
              <a:rPr lang="en-US" altLang="en-US"/>
              <a:t>Problem of coordinating benefits</a:t>
            </a:r>
          </a:p>
          <a:p>
            <a:pPr eaLnBrk="1" hangingPunct="1"/>
            <a:r>
              <a:rPr lang="en-US" altLang="en-US"/>
              <a:t>Medicare is the primary insurer – Medicaid is secondary </a:t>
            </a:r>
          </a:p>
          <a:p>
            <a:pPr eaLnBrk="1" hangingPunct="1"/>
            <a:r>
              <a:rPr lang="en-US" altLang="en-US"/>
              <a:t>Medicare and Medicaid have separate payment systems that lead to numerous perverse incentives</a:t>
            </a:r>
          </a:p>
          <a:p>
            <a:pPr eaLnBrk="1" hangingPunct="1"/>
            <a:r>
              <a:rPr lang="en-US" altLang="en-US"/>
              <a:t>Current system does not coordinate care</a:t>
            </a:r>
          </a:p>
          <a:p>
            <a:pPr eaLnBrk="1" hangingPunct="1"/>
            <a:endParaRPr lang="en-US" altLang="en-US"/>
          </a:p>
          <a:p>
            <a:pPr eaLnBrk="1" hangingPunct="1">
              <a:buFont typeface="Wingdings" panose="05000000000000000000" pitchFamily="2" charset="2"/>
              <a:buNone/>
            </a:pPr>
            <a:endParaRPr lang="en-US" altLang="en-US"/>
          </a:p>
          <a:p>
            <a:pPr eaLnBrk="1" hangingPunct="1">
              <a:buFont typeface="Wingdings" panose="05000000000000000000" pitchFamily="2" charset="2"/>
              <a:buNone/>
            </a:pPr>
            <a:endParaRPr lang="en-US" altLang="en-US"/>
          </a:p>
        </p:txBody>
      </p:sp>
      <p:sp>
        <p:nvSpPr>
          <p:cNvPr id="1013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1F42E57C-CE55-4505-84D4-DFFC2CF1EBDE}" type="slidenum">
              <a:rPr lang="en-US" altLang="en-US" sz="1200" smtClean="0">
                <a:latin typeface="Arial Black" panose="020B0A04020102020204" pitchFamily="34" charset="0"/>
              </a:rPr>
              <a:pPr>
                <a:spcBef>
                  <a:spcPct val="0"/>
                </a:spcBef>
                <a:buClrTx/>
                <a:buSzTx/>
                <a:buFontTx/>
                <a:buNone/>
              </a:pPr>
              <a:t>87</a:t>
            </a:fld>
            <a:endParaRPr lang="en-US" altLang="en-US" sz="1200">
              <a:latin typeface="Arial Black" panose="020B0A04020102020204" pitchFamily="34" charset="0"/>
            </a:endParaRPr>
          </a:p>
        </p:txBody>
      </p:sp>
      <p:pic>
        <p:nvPicPr>
          <p:cNvPr id="101381" name="Picture 5" descr="C:\Users\cmills\AppData\Local\Microsoft\Windows\Temporary Internet Files\Content.IE5\IAA9FJX4\MP9004224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18145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altLang="en-US"/>
              <a:t>Dual eligibles</a:t>
            </a:r>
          </a:p>
        </p:txBody>
      </p:sp>
      <p:sp>
        <p:nvSpPr>
          <p:cNvPr id="102403" name="Content Placeholder 2"/>
          <p:cNvSpPr>
            <a:spLocks noGrp="1"/>
          </p:cNvSpPr>
          <p:nvPr>
            <p:ph idx="1"/>
          </p:nvPr>
        </p:nvSpPr>
        <p:spPr>
          <a:xfrm>
            <a:off x="1524000" y="2362200"/>
            <a:ext cx="7391400" cy="3657600"/>
          </a:xfrm>
        </p:spPr>
        <p:txBody>
          <a:bodyPr/>
          <a:lstStyle/>
          <a:p>
            <a:pPr eaLnBrk="1" hangingPunct="1"/>
            <a:r>
              <a:rPr lang="en-US" altLang="en-US" sz="2800"/>
              <a:t>It is estimated that duals are, on average, 45% of CMH Medicaid revenues, and 85% of HSW revenues</a:t>
            </a:r>
          </a:p>
          <a:p>
            <a:pPr eaLnBrk="1" hangingPunct="1"/>
            <a:r>
              <a:rPr lang="en-US" altLang="en-US" sz="2800"/>
              <a:t>People get “dual eligible” based upon disability (those with SSDI), and/or age</a:t>
            </a:r>
          </a:p>
          <a:p>
            <a:pPr eaLnBrk="1" hangingPunct="1"/>
            <a:r>
              <a:rPr lang="en-US" altLang="en-US" sz="2800"/>
              <a:t>According to Crains,  more than ½ of Michigan Dual Eligibles are served by behavioral health system.</a:t>
            </a:r>
          </a:p>
          <a:p>
            <a:pPr eaLnBrk="1" hangingPunct="1">
              <a:buFont typeface="Wingdings" panose="05000000000000000000" pitchFamily="2" charset="2"/>
              <a:buNone/>
            </a:pPr>
            <a:endParaRPr lang="en-US" altLang="en-US" sz="2800"/>
          </a:p>
        </p:txBody>
      </p:sp>
      <p:sp>
        <p:nvSpPr>
          <p:cNvPr id="1024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F441C210-E0E3-4234-9E75-B8DD0FDDD6BD}" type="slidenum">
              <a:rPr lang="en-US" altLang="en-US" sz="1200" smtClean="0">
                <a:latin typeface="Arial Black" panose="020B0A04020102020204" pitchFamily="34" charset="0"/>
              </a:rPr>
              <a:pPr>
                <a:spcBef>
                  <a:spcPct val="0"/>
                </a:spcBef>
                <a:buClrTx/>
                <a:buSzTx/>
                <a:buFontTx/>
                <a:buNone/>
              </a:pPr>
              <a:t>88</a:t>
            </a:fld>
            <a:endParaRPr lang="en-US" altLang="en-US" sz="1200">
              <a:latin typeface="Arial Black" panose="020B0A04020102020204" pitchFamily="34" charset="0"/>
            </a:endParaRPr>
          </a:p>
        </p:txBody>
      </p:sp>
      <p:pic>
        <p:nvPicPr>
          <p:cNvPr id="10240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1875" y="457200"/>
            <a:ext cx="27432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altLang="en-US"/>
              <a:t>Duals – why care now?????</a:t>
            </a:r>
          </a:p>
        </p:txBody>
      </p:sp>
      <p:sp>
        <p:nvSpPr>
          <p:cNvPr id="103427" name="Content Placeholder 2"/>
          <p:cNvSpPr>
            <a:spLocks noGrp="1"/>
          </p:cNvSpPr>
          <p:nvPr>
            <p:ph idx="1"/>
          </p:nvPr>
        </p:nvSpPr>
        <p:spPr>
          <a:xfrm>
            <a:off x="1143000" y="1524000"/>
            <a:ext cx="7772400" cy="5105400"/>
          </a:xfrm>
        </p:spPr>
        <p:txBody>
          <a:bodyPr/>
          <a:lstStyle/>
          <a:p>
            <a:pPr eaLnBrk="1" hangingPunct="1"/>
            <a:r>
              <a:rPr lang="en-US" altLang="en-US"/>
              <a:t>Controlling Medicare &amp; Medicaid cost is critical in controlling future health care costs</a:t>
            </a:r>
          </a:p>
          <a:p>
            <a:pPr eaLnBrk="1" hangingPunct="1"/>
            <a:r>
              <a:rPr lang="en-US" altLang="en-US"/>
              <a:t>If dual costs can come under control, it is easier to solve other problems and issues</a:t>
            </a:r>
          </a:p>
          <a:p>
            <a:pPr eaLnBrk="1" hangingPunct="1"/>
            <a:r>
              <a:rPr lang="en-US" altLang="en-US"/>
              <a:t>The “dual issue” is somewhat separate from the Affordable Care Act, although related as service delivery systems are set up</a:t>
            </a:r>
          </a:p>
          <a:p>
            <a:pPr eaLnBrk="1" hangingPunct="1"/>
            <a:endParaRPr lang="en-US" altLang="en-US"/>
          </a:p>
        </p:txBody>
      </p:sp>
      <p:sp>
        <p:nvSpPr>
          <p:cNvPr id="1034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44E46529-62B0-4458-821A-27342E93D1D3}" type="slidenum">
              <a:rPr lang="en-US" altLang="en-US" sz="1200" smtClean="0">
                <a:latin typeface="Arial Black" panose="020B0A04020102020204" pitchFamily="34" charset="0"/>
              </a:rPr>
              <a:pPr>
                <a:spcBef>
                  <a:spcPct val="0"/>
                </a:spcBef>
                <a:buClrTx/>
                <a:buSzTx/>
                <a:buFontTx/>
                <a:buNone/>
              </a:pPr>
              <a:t>89</a:t>
            </a:fld>
            <a:endParaRPr lang="en-US" altLang="en-US" sz="1200">
              <a:latin typeface="Arial Black" panose="020B0A04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19200" y="152400"/>
            <a:ext cx="7772400" cy="762000"/>
          </a:xfrm>
        </p:spPr>
        <p:txBody>
          <a:bodyPr/>
          <a:lstStyle/>
          <a:p>
            <a:r>
              <a:rPr lang="en-US" altLang="en-US" sz="2800"/>
              <a:t>Other sources – for Medicaid and other funding</a:t>
            </a:r>
          </a:p>
        </p:txBody>
      </p:sp>
      <p:sp>
        <p:nvSpPr>
          <p:cNvPr id="16387" name="Content Placeholder 2"/>
          <p:cNvSpPr>
            <a:spLocks noGrp="1"/>
          </p:cNvSpPr>
          <p:nvPr>
            <p:ph idx="1"/>
          </p:nvPr>
        </p:nvSpPr>
        <p:spPr>
          <a:xfrm>
            <a:off x="1066800" y="914400"/>
            <a:ext cx="7772400" cy="5181600"/>
          </a:xfrm>
        </p:spPr>
        <p:txBody>
          <a:bodyPr/>
          <a:lstStyle/>
          <a:p>
            <a:r>
              <a:rPr lang="en-US" altLang="en-US" sz="2400"/>
              <a:t>There are many places to find the “source” documents for the “rules” regarding Medicaid and other expenditures.</a:t>
            </a:r>
          </a:p>
          <a:p>
            <a:r>
              <a:rPr lang="en-US" altLang="en-US" sz="2400"/>
              <a:t>The Code of Federal Regulations (CFR) governs Federal expenses, as does 2CFR200</a:t>
            </a:r>
          </a:p>
          <a:p>
            <a:r>
              <a:rPr lang="en-US" altLang="en-US" sz="2400"/>
              <a:t>Balanced Budget Act of 1997 – governs managed care</a:t>
            </a:r>
          </a:p>
          <a:p>
            <a:r>
              <a:rPr lang="en-US" altLang="en-US" sz="2400"/>
              <a:t>Michigan Administrative Rules</a:t>
            </a:r>
          </a:p>
          <a:p>
            <a:r>
              <a:rPr lang="en-US" altLang="en-US" sz="2400"/>
              <a:t>Michigan Mental Health Code</a:t>
            </a:r>
          </a:p>
          <a:p>
            <a:r>
              <a:rPr lang="en-US" altLang="en-US" sz="2400"/>
              <a:t>Michigan Constitution (investments, debts, fair consideration, rent, etc)</a:t>
            </a:r>
          </a:p>
          <a:p>
            <a:r>
              <a:rPr lang="en-US" altLang="en-US" sz="2400"/>
              <a:t>Medicaid/General Fund contracts with MDHHS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381000" y="533400"/>
            <a:ext cx="8229600" cy="1371600"/>
          </a:xfrm>
        </p:spPr>
        <p:txBody>
          <a:bodyPr/>
          <a:lstStyle/>
          <a:p>
            <a:pPr eaLnBrk="1" hangingPunct="1"/>
            <a:r>
              <a:rPr lang="en-US" altLang="en-US"/>
              <a:t>      Duals in Michigan</a:t>
            </a:r>
          </a:p>
        </p:txBody>
      </p:sp>
      <p:sp>
        <p:nvSpPr>
          <p:cNvPr id="104451" name="Content Placeholder 2"/>
          <p:cNvSpPr>
            <a:spLocks noGrp="1"/>
          </p:cNvSpPr>
          <p:nvPr>
            <p:ph idx="1"/>
          </p:nvPr>
        </p:nvSpPr>
        <p:spPr>
          <a:xfrm>
            <a:off x="1143000" y="1905000"/>
            <a:ext cx="7620000" cy="4572000"/>
          </a:xfrm>
        </p:spPr>
        <p:txBody>
          <a:bodyPr/>
          <a:lstStyle/>
          <a:p>
            <a:pPr eaLnBrk="1" hangingPunct="1"/>
            <a:r>
              <a:rPr lang="en-US" altLang="en-US" sz="2800"/>
              <a:t>In Michigan, there are approximately 221,000 dual eligible representing 12% of total Medicaid enrollees</a:t>
            </a:r>
          </a:p>
          <a:p>
            <a:pPr eaLnBrk="1" hangingPunct="1"/>
            <a:r>
              <a:rPr lang="en-US" altLang="en-US" sz="2800"/>
              <a:t>In Michigan, they are 38% of total Medicaid cost for all health care expenditures</a:t>
            </a:r>
          </a:p>
          <a:p>
            <a:pPr eaLnBrk="1" hangingPunct="1"/>
            <a:r>
              <a:rPr lang="en-US" altLang="en-US" sz="2800"/>
              <a:t>2017 total health funding is about $11.2 billion</a:t>
            </a:r>
          </a:p>
          <a:p>
            <a:pPr eaLnBrk="1" hangingPunct="1"/>
            <a:r>
              <a:rPr lang="en-US" altLang="en-US" sz="2800"/>
              <a:t>One of the reasons for the MI Health Link pilot project</a:t>
            </a:r>
          </a:p>
          <a:p>
            <a:pPr eaLnBrk="1" hangingPunct="1"/>
            <a:endParaRPr lang="en-US" altLang="en-US" sz="2800"/>
          </a:p>
        </p:txBody>
      </p:sp>
      <p:sp>
        <p:nvSpPr>
          <p:cNvPr id="1044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D44C7FBF-FC6C-4169-ABA5-94EF68ACD53F}" type="slidenum">
              <a:rPr lang="en-US" altLang="en-US" sz="1200" smtClean="0">
                <a:latin typeface="Arial Black" panose="020B0A04020102020204" pitchFamily="34" charset="0"/>
              </a:rPr>
              <a:pPr>
                <a:spcBef>
                  <a:spcPct val="0"/>
                </a:spcBef>
                <a:buClrTx/>
                <a:buSzTx/>
                <a:buFontTx/>
                <a:buNone/>
              </a:pPr>
              <a:t>90</a:t>
            </a:fld>
            <a:endParaRPr lang="en-US" altLang="en-US" sz="1200">
              <a:latin typeface="Arial Black" panose="020B0A04020102020204" pitchFamily="34" charset="0"/>
            </a:endParaRPr>
          </a:p>
        </p:txBody>
      </p:sp>
      <p:pic>
        <p:nvPicPr>
          <p:cNvPr id="104453" name="Picture 5" descr="C:\Users\cmills\AppData\Local\Microsoft\Windows\Temporary Internet Files\Content.IE5\IAA9FJX4\MC9000563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81000"/>
            <a:ext cx="17922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a:t>Summary</a:t>
            </a:r>
          </a:p>
        </p:txBody>
      </p:sp>
      <p:sp>
        <p:nvSpPr>
          <p:cNvPr id="105475" name="Content Placeholder 2"/>
          <p:cNvSpPr>
            <a:spLocks noGrp="1"/>
          </p:cNvSpPr>
          <p:nvPr>
            <p:ph idx="1"/>
          </p:nvPr>
        </p:nvSpPr>
        <p:spPr/>
        <p:txBody>
          <a:bodyPr/>
          <a:lstStyle/>
          <a:p>
            <a:r>
              <a:rPr lang="en-US" altLang="en-US"/>
              <a:t>CMH finance is complicated, and takes a long time to understand</a:t>
            </a:r>
          </a:p>
          <a:p>
            <a:r>
              <a:rPr lang="en-US" altLang="en-US"/>
              <a:t>Ask questions – most everything has an answer!</a:t>
            </a:r>
          </a:p>
          <a:p>
            <a:r>
              <a:rPr lang="en-US" altLang="en-US"/>
              <a:t>Let us know what areas to focus on for future trainings!</a:t>
            </a:r>
          </a:p>
          <a:p>
            <a:endParaRPr lang="en-US" altLang="en-US"/>
          </a:p>
        </p:txBody>
      </p:sp>
      <p:sp>
        <p:nvSpPr>
          <p:cNvPr id="1054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SzTx/>
              <a:buFontTx/>
              <a:buNone/>
            </a:pPr>
            <a:fld id="{DF49508B-E666-4AF1-9468-4A5AAB9C8C72}" type="slidenum">
              <a:rPr lang="en-US" altLang="en-US" sz="1400" smtClean="0"/>
              <a:pPr>
                <a:spcBef>
                  <a:spcPct val="50000"/>
                </a:spcBef>
                <a:buClrTx/>
                <a:buSzTx/>
                <a:buFontTx/>
                <a:buNone/>
              </a:pPr>
              <a:t>91</a:t>
            </a:fld>
            <a:endParaRPr lang="en-US" altLang="en-US" sz="14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r>
              <a:rPr lang="en-US" dirty="0"/>
              <a:t>Gary Smith</a:t>
            </a:r>
          </a:p>
          <a:p>
            <a:r>
              <a:rPr lang="en-US" dirty="0"/>
              <a:t>Allegan County CMH</a:t>
            </a:r>
          </a:p>
          <a:p>
            <a:r>
              <a:rPr lang="en-US" dirty="0"/>
              <a:t>gsmith@accmhs.org	</a:t>
            </a:r>
          </a:p>
          <a:p>
            <a:r>
              <a:rPr lang="en-US" dirty="0"/>
              <a:t>Phone </a:t>
            </a:r>
            <a:r>
              <a:rPr lang="en-US"/>
              <a:t># 269-673-6617 x2719</a:t>
            </a:r>
            <a:endParaRPr lang="en-US" dirty="0"/>
          </a:p>
          <a:p>
            <a:r>
              <a:rPr lang="en-US" dirty="0"/>
              <a:t>Cell # 269-303-8945</a:t>
            </a:r>
          </a:p>
        </p:txBody>
      </p:sp>
      <p:sp>
        <p:nvSpPr>
          <p:cNvPr id="4" name="Slide Number Placeholder 3"/>
          <p:cNvSpPr>
            <a:spLocks noGrp="1"/>
          </p:cNvSpPr>
          <p:nvPr>
            <p:ph type="sldNum" sz="quarter" idx="12"/>
          </p:nvPr>
        </p:nvSpPr>
        <p:spPr/>
        <p:txBody>
          <a:bodyPr/>
          <a:lstStyle/>
          <a:p>
            <a:pPr>
              <a:defRPr/>
            </a:pPr>
            <a:fld id="{551ABE8F-5ECD-4F8B-85D4-CF45F92A86B3}" type="slidenum">
              <a:rPr lang="en-US" altLang="en-US" smtClean="0"/>
              <a:pPr>
                <a:defRPr/>
              </a:pPr>
              <a:t>92</a:t>
            </a:fld>
            <a:endParaRPr lang="en-US" altLang="en-US"/>
          </a:p>
        </p:txBody>
      </p:sp>
    </p:spTree>
    <p:extLst>
      <p:ext uri="{BB962C8B-B14F-4D97-AF65-F5344CB8AC3E}">
        <p14:creationId xmlns:p14="http://schemas.microsoft.com/office/powerpoint/2010/main" val="107586189"/>
      </p:ext>
    </p:extLst>
  </p:cSld>
  <p:clrMapOvr>
    <a:masterClrMapping/>
  </p:clrMapOvr>
</p:sld>
</file>

<file path=ppt/theme/theme1.xml><?xml version="1.0" encoding="utf-8"?>
<a:theme xmlns:a="http://schemas.openxmlformats.org/drawingml/2006/main" name="Theme1">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091C196C-614A-42BE-8923-7F388E1E498D}" vid="{15F44148-F5B3-4AA9-BD24-1A4EF9F502E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42268</TotalTime>
  <Words>5259</Words>
  <Application>Microsoft Office PowerPoint</Application>
  <PresentationFormat>On-screen Show (4:3)</PresentationFormat>
  <Paragraphs>635</Paragraphs>
  <Slides>92</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8" baseType="lpstr">
      <vt:lpstr>Arial</vt:lpstr>
      <vt:lpstr>Arial Black</vt:lpstr>
      <vt:lpstr>Times New Roman</vt:lpstr>
      <vt:lpstr>Wingdings</vt:lpstr>
      <vt:lpstr>Theme1</vt:lpstr>
      <vt:lpstr>Acrobat Document</vt:lpstr>
      <vt:lpstr> Director works 2.0 </vt:lpstr>
      <vt:lpstr>CMHSP Financing</vt:lpstr>
      <vt:lpstr>CMH financing</vt:lpstr>
      <vt:lpstr>CMH financing</vt:lpstr>
      <vt:lpstr>CMH financing</vt:lpstr>
      <vt:lpstr>CMHSP – financing </vt:lpstr>
      <vt:lpstr>Financing</vt:lpstr>
      <vt:lpstr>Everything has a history and most things have a reason – logical or not.</vt:lpstr>
      <vt:lpstr>Other sources – for Medicaid and other funding</vt:lpstr>
      <vt:lpstr>Medicaid funding rules - examples</vt:lpstr>
      <vt:lpstr>Medicaid – continued</vt:lpstr>
      <vt:lpstr>Medicaid does cover……</vt:lpstr>
      <vt:lpstr>If not allowable by Medicaid, then what?</vt:lpstr>
      <vt:lpstr>Medicaid   The Program which makes the rules!</vt:lpstr>
      <vt:lpstr>Michigan Medicaid</vt:lpstr>
      <vt:lpstr>1115 – Pathway to Integration</vt:lpstr>
      <vt:lpstr>1115 waiver goals:</vt:lpstr>
      <vt:lpstr>Enrollment and costs……</vt:lpstr>
      <vt:lpstr>What is a waiver???</vt:lpstr>
      <vt:lpstr>     Waivers -</vt:lpstr>
      <vt:lpstr>Waiver’s – why change?</vt:lpstr>
      <vt:lpstr>Waivers and rates……</vt:lpstr>
      <vt:lpstr>1115 Waiver – What do we know?</vt:lpstr>
      <vt:lpstr>Section 298 – What is it????</vt:lpstr>
      <vt:lpstr>Section 298 -</vt:lpstr>
      <vt:lpstr>Section 298 -</vt:lpstr>
      <vt:lpstr>Section 298 -</vt:lpstr>
      <vt:lpstr>Section 298 – Issues - </vt:lpstr>
      <vt:lpstr>Section 298 -</vt:lpstr>
      <vt:lpstr>    Affordable Care Act     </vt:lpstr>
      <vt:lpstr>Children’s Waiver </vt:lpstr>
      <vt:lpstr>PowerPoint Presentation</vt:lpstr>
      <vt:lpstr>SED Waiver </vt:lpstr>
      <vt:lpstr>State General Fund</vt:lpstr>
      <vt:lpstr>General funds also cover…</vt:lpstr>
      <vt:lpstr>       General funds </vt:lpstr>
      <vt:lpstr>What is a spend down anyway?</vt:lpstr>
      <vt:lpstr>Spend down – how is it calculated?</vt:lpstr>
      <vt:lpstr>Spend down </vt:lpstr>
      <vt:lpstr>Spend down</vt:lpstr>
      <vt:lpstr>Spend down</vt:lpstr>
      <vt:lpstr>Spend down</vt:lpstr>
      <vt:lpstr>State Hospitalizations</vt:lpstr>
      <vt:lpstr>Allocating costs to Medicaid and other funding sources – </vt:lpstr>
      <vt:lpstr>Important source documents</vt:lpstr>
      <vt:lpstr>Audits </vt:lpstr>
      <vt:lpstr>Types of Audit Opinions</vt:lpstr>
      <vt:lpstr>CMHSP audits </vt:lpstr>
      <vt:lpstr>GASB – what is it, and why do we care?</vt:lpstr>
      <vt:lpstr>GASB 74/75 – its next!</vt:lpstr>
      <vt:lpstr>Financial Statements </vt:lpstr>
      <vt:lpstr> Financial Statements – Balance Sheet  </vt:lpstr>
      <vt:lpstr>Balance sheet, continued</vt:lpstr>
      <vt:lpstr>Financial Statement Components </vt:lpstr>
      <vt:lpstr>   Components</vt:lpstr>
      <vt:lpstr>Financial Statement Components Cont’d </vt:lpstr>
      <vt:lpstr>Financial statement  components, continued</vt:lpstr>
      <vt:lpstr>Financial Statements – Income Statement Revenue</vt:lpstr>
      <vt:lpstr>Revenue, Continued</vt:lpstr>
      <vt:lpstr>Financial Statements –Other misc. sources of revenue:</vt:lpstr>
      <vt:lpstr>Financial Statements – Income Statement Expense</vt:lpstr>
      <vt:lpstr>Financial Statements – Income Statement Expense</vt:lpstr>
      <vt:lpstr>Statement of cash flows</vt:lpstr>
      <vt:lpstr>Financial Statements – Footnotes</vt:lpstr>
      <vt:lpstr>Footnotes, continued</vt:lpstr>
      <vt:lpstr>Footnotes - schedules</vt:lpstr>
      <vt:lpstr>Solvency and Liquidity</vt:lpstr>
      <vt:lpstr>Debt ratio </vt:lpstr>
      <vt:lpstr>Capital assets</vt:lpstr>
      <vt:lpstr>Capital assets, continued….</vt:lpstr>
      <vt:lpstr>Capital assets, continued </vt:lpstr>
      <vt:lpstr>Compliance audit Requirement</vt:lpstr>
      <vt:lpstr>Compliance Audit Background  – Pre FY07</vt:lpstr>
      <vt:lpstr>Compliance Audit Background – FY07 to current</vt:lpstr>
      <vt:lpstr>Requirements for Auditors</vt:lpstr>
      <vt:lpstr>Budgets and Their Purpose</vt:lpstr>
      <vt:lpstr>Budgeting…. </vt:lpstr>
      <vt:lpstr>Budget building basics….. </vt:lpstr>
      <vt:lpstr>Expense classifications   </vt:lpstr>
      <vt:lpstr>Expense types</vt:lpstr>
      <vt:lpstr>Budgets</vt:lpstr>
      <vt:lpstr>DUAL ELIGIBLES  WHAT ARE THEY AND HOW DO THEY AFFECT US??? </vt:lpstr>
      <vt:lpstr>      Duals in Michigan</vt:lpstr>
      <vt:lpstr>Dual eligibles – who are they?</vt:lpstr>
      <vt:lpstr>Dual eligibles</vt:lpstr>
      <vt:lpstr>Dual eligibles </vt:lpstr>
      <vt:lpstr>Dual eligibles</vt:lpstr>
      <vt:lpstr>Dual eligibles</vt:lpstr>
      <vt:lpstr>Duals – why care now?????</vt:lpstr>
      <vt:lpstr>      Duals in Michigan</vt:lpstr>
      <vt:lpstr>Summary</vt:lpstr>
      <vt:lpstr>CONTACT INFORMATION</vt:lpstr>
    </vt:vector>
  </TitlesOfParts>
  <Company>Newaygo County Mental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Boardworks The ABC’s and 123’s of CMH Finances</dc:title>
  <dc:creator>NCMH</dc:creator>
  <cp:lastModifiedBy>Monique Francis</cp:lastModifiedBy>
  <cp:revision>694</cp:revision>
  <cp:lastPrinted>2018-06-29T15:18:30Z</cp:lastPrinted>
  <dcterms:created xsi:type="dcterms:W3CDTF">2001-10-04T01:51:30Z</dcterms:created>
  <dcterms:modified xsi:type="dcterms:W3CDTF">2018-07-10T14:47:27Z</dcterms:modified>
</cp:coreProperties>
</file>