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6" r:id="rId8"/>
    <p:sldId id="267" r:id="rId9"/>
    <p:sldId id="263" r:id="rId10"/>
    <p:sldId id="264"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5E58-CD7C-4BE2-A2E1-2CA4E3D91E98}"/>
              </a:ext>
            </a:extLst>
          </p:cNvPr>
          <p:cNvSpPr>
            <a:spLocks noGrp="1"/>
          </p:cNvSpPr>
          <p:nvPr>
            <p:ph type="ctrTitle"/>
          </p:nvPr>
        </p:nvSpPr>
        <p:spPr/>
        <p:txBody>
          <a:bodyPr/>
          <a:lstStyle/>
          <a:p>
            <a:r>
              <a:rPr lang="en-US" dirty="0"/>
              <a:t>Executive Director </a:t>
            </a:r>
            <a:br>
              <a:rPr lang="en-US" dirty="0"/>
            </a:br>
            <a:r>
              <a:rPr lang="en-US" dirty="0"/>
              <a:t>Red Book</a:t>
            </a:r>
          </a:p>
        </p:txBody>
      </p:sp>
    </p:spTree>
    <p:extLst>
      <p:ext uri="{BB962C8B-B14F-4D97-AF65-F5344CB8AC3E}">
        <p14:creationId xmlns:p14="http://schemas.microsoft.com/office/powerpoint/2010/main" val="324760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5BD7-7EED-4A20-BDCA-EF6AB40C6D5F}"/>
              </a:ext>
            </a:extLst>
          </p:cNvPr>
          <p:cNvSpPr>
            <a:spLocks noGrp="1"/>
          </p:cNvSpPr>
          <p:nvPr>
            <p:ph type="title"/>
          </p:nvPr>
        </p:nvSpPr>
        <p:spPr/>
        <p:txBody>
          <a:bodyPr/>
          <a:lstStyle/>
          <a:p>
            <a:r>
              <a:rPr lang="en-US" dirty="0"/>
              <a:t>County Board/UCA/Authorities</a:t>
            </a:r>
          </a:p>
        </p:txBody>
      </p:sp>
      <p:sp>
        <p:nvSpPr>
          <p:cNvPr id="3" name="Content Placeholder 2">
            <a:extLst>
              <a:ext uri="{FF2B5EF4-FFF2-40B4-BE49-F238E27FC236}">
                <a16:creationId xmlns:a16="http://schemas.microsoft.com/office/drawing/2014/main" id="{0A8A633D-4813-43DF-8F06-88A6659C130A}"/>
              </a:ext>
            </a:extLst>
          </p:cNvPr>
          <p:cNvSpPr>
            <a:spLocks noGrp="1"/>
          </p:cNvSpPr>
          <p:nvPr>
            <p:ph idx="1"/>
          </p:nvPr>
        </p:nvSpPr>
        <p:spPr/>
        <p:txBody>
          <a:bodyPr/>
          <a:lstStyle/>
          <a:p>
            <a:pPr marL="0" indent="0">
              <a:buNone/>
            </a:pPr>
            <a:r>
              <a:rPr lang="en-US" dirty="0"/>
              <a:t>In this section of your Red Book you would put your own local information.</a:t>
            </a:r>
          </a:p>
          <a:p>
            <a:pPr marL="0" indent="0">
              <a:buNone/>
            </a:pPr>
            <a:r>
              <a:rPr lang="en-US" dirty="0"/>
              <a:t>County Boards – No information would be required here as you are a department of the county.</a:t>
            </a:r>
          </a:p>
          <a:p>
            <a:pPr marL="0" indent="0">
              <a:buNone/>
            </a:pPr>
            <a:r>
              <a:rPr lang="en-US" dirty="0"/>
              <a:t>Urban Cooperation Act Boards – Only one remaining in the state Manistee-Benzie Community Mental Health d/b/a </a:t>
            </a:r>
            <a:r>
              <a:rPr lang="en-US" dirty="0" err="1"/>
              <a:t>Centra</a:t>
            </a:r>
            <a:r>
              <a:rPr lang="en-US" dirty="0"/>
              <a:t> Wellness Network</a:t>
            </a:r>
          </a:p>
          <a:p>
            <a:pPr marL="0" indent="0">
              <a:buNone/>
            </a:pPr>
            <a:r>
              <a:rPr lang="en-US" dirty="0"/>
              <a:t>Authorities per MCL 330.1205 – The vast majority of the </a:t>
            </a:r>
            <a:r>
              <a:rPr lang="en-US" dirty="0" err="1"/>
              <a:t>cmhsp’s</a:t>
            </a:r>
            <a:r>
              <a:rPr lang="en-US" dirty="0"/>
              <a:t> in the state at this time. All local agreements are different.</a:t>
            </a:r>
          </a:p>
        </p:txBody>
      </p:sp>
    </p:spTree>
    <p:extLst>
      <p:ext uri="{BB962C8B-B14F-4D97-AF65-F5344CB8AC3E}">
        <p14:creationId xmlns:p14="http://schemas.microsoft.com/office/powerpoint/2010/main" val="283418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1FF6-918D-47C6-BB1B-119276CFE1FD}"/>
              </a:ext>
            </a:extLst>
          </p:cNvPr>
          <p:cNvSpPr>
            <a:spLocks noGrp="1"/>
          </p:cNvSpPr>
          <p:nvPr>
            <p:ph type="title"/>
          </p:nvPr>
        </p:nvSpPr>
        <p:spPr/>
        <p:txBody>
          <a:bodyPr/>
          <a:lstStyle/>
          <a:p>
            <a:r>
              <a:rPr lang="en-US" dirty="0"/>
              <a:t>Name Changes</a:t>
            </a:r>
          </a:p>
        </p:txBody>
      </p:sp>
      <p:sp>
        <p:nvSpPr>
          <p:cNvPr id="3" name="Content Placeholder 2">
            <a:extLst>
              <a:ext uri="{FF2B5EF4-FFF2-40B4-BE49-F238E27FC236}">
                <a16:creationId xmlns:a16="http://schemas.microsoft.com/office/drawing/2014/main" id="{F321C5E4-DA7E-4465-A2F1-1A77A52E25E2}"/>
              </a:ext>
            </a:extLst>
          </p:cNvPr>
          <p:cNvSpPr>
            <a:spLocks noGrp="1"/>
          </p:cNvSpPr>
          <p:nvPr>
            <p:ph idx="1"/>
          </p:nvPr>
        </p:nvSpPr>
        <p:spPr/>
        <p:txBody>
          <a:bodyPr/>
          <a:lstStyle/>
          <a:p>
            <a:pPr marL="0" indent="0">
              <a:buNone/>
            </a:pPr>
            <a:r>
              <a:rPr lang="en-US" dirty="0"/>
              <a:t>In order to change your name you must:</a:t>
            </a:r>
          </a:p>
          <a:p>
            <a:r>
              <a:rPr lang="en-US" dirty="0"/>
              <a:t>Have a Board Resolution to do a d/b/a</a:t>
            </a:r>
          </a:p>
          <a:p>
            <a:r>
              <a:rPr lang="en-US" dirty="0"/>
              <a:t>Inform you counties of said change</a:t>
            </a:r>
          </a:p>
          <a:p>
            <a:r>
              <a:rPr lang="en-US" dirty="0"/>
              <a:t>Inform MDHHS</a:t>
            </a:r>
          </a:p>
          <a:p>
            <a:r>
              <a:rPr lang="en-US" dirty="0"/>
              <a:t>You are not registered with the Secretary of State as you are a governmental entity. Therefore they are not involved. </a:t>
            </a:r>
          </a:p>
          <a:p>
            <a:endParaRPr lang="en-US" dirty="0"/>
          </a:p>
        </p:txBody>
      </p:sp>
    </p:spTree>
    <p:extLst>
      <p:ext uri="{BB962C8B-B14F-4D97-AF65-F5344CB8AC3E}">
        <p14:creationId xmlns:p14="http://schemas.microsoft.com/office/powerpoint/2010/main" val="161430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D08B-D1BF-4959-BDC7-90A00A177153}"/>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58C1F2F3-5B55-4422-94DD-81B7000E5D59}"/>
              </a:ext>
            </a:extLst>
          </p:cNvPr>
          <p:cNvSpPr>
            <a:spLocks noGrp="1"/>
          </p:cNvSpPr>
          <p:nvPr>
            <p:ph idx="1"/>
          </p:nvPr>
        </p:nvSpPr>
        <p:spPr/>
        <p:txBody>
          <a:bodyPr/>
          <a:lstStyle/>
          <a:p>
            <a:r>
              <a:rPr lang="en-US" dirty="0"/>
              <a:t>Document by Mr. </a:t>
            </a:r>
            <a:r>
              <a:rPr lang="en-US"/>
              <a:t>Patrick Barrie </a:t>
            </a:r>
            <a:r>
              <a:rPr lang="en-US" dirty="0"/>
              <a:t>included for historical references.</a:t>
            </a:r>
          </a:p>
        </p:txBody>
      </p:sp>
    </p:spTree>
    <p:extLst>
      <p:ext uri="{BB962C8B-B14F-4D97-AF65-F5344CB8AC3E}">
        <p14:creationId xmlns:p14="http://schemas.microsoft.com/office/powerpoint/2010/main" val="60550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D7FE-72A9-44F6-8976-70DD9B5AAF8E}"/>
              </a:ext>
            </a:extLst>
          </p:cNvPr>
          <p:cNvSpPr>
            <a:spLocks noGrp="1"/>
          </p:cNvSpPr>
          <p:nvPr>
            <p:ph type="title"/>
          </p:nvPr>
        </p:nvSpPr>
        <p:spPr>
          <a:xfrm>
            <a:off x="1162880" y="1366446"/>
            <a:ext cx="9601196" cy="846668"/>
          </a:xfrm>
        </p:spPr>
        <p:txBody>
          <a:bodyPr>
            <a:normAutofit/>
          </a:bodyPr>
          <a:lstStyle/>
          <a:p>
            <a:r>
              <a:rPr lang="en-US" dirty="0"/>
              <a:t>The Constitution of the State of Michigan</a:t>
            </a:r>
          </a:p>
        </p:txBody>
      </p:sp>
      <p:sp>
        <p:nvSpPr>
          <p:cNvPr id="3" name="Content Placeholder 2">
            <a:extLst>
              <a:ext uri="{FF2B5EF4-FFF2-40B4-BE49-F238E27FC236}">
                <a16:creationId xmlns:a16="http://schemas.microsoft.com/office/drawing/2014/main" id="{507DB4D7-70D5-456C-9225-0BF80AAD7EEE}"/>
              </a:ext>
            </a:extLst>
          </p:cNvPr>
          <p:cNvSpPr>
            <a:spLocks noGrp="1"/>
          </p:cNvSpPr>
          <p:nvPr>
            <p:ph idx="1"/>
          </p:nvPr>
        </p:nvSpPr>
        <p:spPr>
          <a:xfrm>
            <a:off x="1295401" y="2425148"/>
            <a:ext cx="9601196" cy="3450720"/>
          </a:xfrm>
        </p:spPr>
        <p:txBody>
          <a:bodyPr>
            <a:normAutofit fontScale="55000" lnSpcReduction="20000"/>
          </a:bodyPr>
          <a:lstStyle/>
          <a:p>
            <a:pPr marL="0" indent="0">
              <a:buNone/>
            </a:pPr>
            <a:r>
              <a:rPr lang="en-US" dirty="0"/>
              <a:t>Article IV § 51 Public Health and General Welfare</a:t>
            </a:r>
          </a:p>
          <a:p>
            <a:pPr marL="0" indent="0">
              <a:buNone/>
            </a:pPr>
            <a:r>
              <a:rPr lang="en-US" dirty="0"/>
              <a:t>Sec. 51. The public health and general welfare of the people of the state are hereby declared to be matters of primary public concern. The legislature shall pass suitable laws for the protection and promotion of the public health.</a:t>
            </a:r>
          </a:p>
          <a:p>
            <a:pPr marL="0" indent="0">
              <a:buNone/>
            </a:pPr>
            <a:endParaRPr lang="en-US" dirty="0"/>
          </a:p>
          <a:p>
            <a:pPr marL="0" indent="0">
              <a:buNone/>
            </a:pPr>
            <a:r>
              <a:rPr lang="en-US" dirty="0"/>
              <a:t>Article VIII § 8 Services for disabled persons. </a:t>
            </a:r>
          </a:p>
          <a:p>
            <a:pPr marL="0" indent="0">
              <a:buNone/>
            </a:pPr>
            <a:r>
              <a:rPr lang="en-US" dirty="0"/>
              <a:t>Sec. 8.  Institutions, programs, and services for the care, treatment, education, or rehabilitation of those inhabitants who are physically, mentally, or otherwise seriously disabled shall always be fostered and supported.</a:t>
            </a:r>
          </a:p>
          <a:p>
            <a:pPr marL="0" indent="0">
              <a:buNone/>
            </a:pPr>
            <a:endParaRPr lang="en-US" dirty="0"/>
          </a:p>
          <a:p>
            <a:pPr marL="0" indent="0">
              <a:buNone/>
            </a:pPr>
            <a:r>
              <a:rPr lang="en-US" dirty="0"/>
              <a:t>Article IX Finance and Taxation §18. 6. Purchases</a:t>
            </a:r>
          </a:p>
          <a:p>
            <a:pPr marL="0" indent="0">
              <a:buNone/>
            </a:pPr>
            <a:r>
              <a:rPr lang="en-US" dirty="0"/>
              <a:t>6. Pledge of state’s credit would not be involved if county mental health board expended public money to purchase service from a public or private agency under the Community Mental Health Services Act but the county mental health board would have to remain responsible for and in control of mental health program authorized by Act and could not surrender grant to another public or private agency and allow it to operate the program without violating this section forbidding pledging the state’s credit.</a:t>
            </a:r>
          </a:p>
        </p:txBody>
      </p:sp>
    </p:spTree>
    <p:extLst>
      <p:ext uri="{BB962C8B-B14F-4D97-AF65-F5344CB8AC3E}">
        <p14:creationId xmlns:p14="http://schemas.microsoft.com/office/powerpoint/2010/main" val="52610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27A1-454C-425B-9B94-B2628D511857}"/>
              </a:ext>
            </a:extLst>
          </p:cNvPr>
          <p:cNvSpPr>
            <a:spLocks noGrp="1"/>
          </p:cNvSpPr>
          <p:nvPr>
            <p:ph type="title"/>
          </p:nvPr>
        </p:nvSpPr>
        <p:spPr/>
        <p:txBody>
          <a:bodyPr>
            <a:normAutofit fontScale="90000"/>
          </a:bodyPr>
          <a:lstStyle/>
          <a:p>
            <a:r>
              <a:rPr lang="en-US" dirty="0"/>
              <a:t>The Mental Health Code</a:t>
            </a:r>
            <a:br>
              <a:rPr lang="en-US" dirty="0"/>
            </a:br>
            <a:r>
              <a:rPr lang="en-US" dirty="0"/>
              <a:t>Powers and Duties</a:t>
            </a:r>
          </a:p>
        </p:txBody>
      </p:sp>
      <p:sp>
        <p:nvSpPr>
          <p:cNvPr id="3" name="Content Placeholder 2">
            <a:extLst>
              <a:ext uri="{FF2B5EF4-FFF2-40B4-BE49-F238E27FC236}">
                <a16:creationId xmlns:a16="http://schemas.microsoft.com/office/drawing/2014/main" id="{1F154845-43C5-43A9-B0D2-48D9A5DC6F0E}"/>
              </a:ext>
            </a:extLst>
          </p:cNvPr>
          <p:cNvSpPr>
            <a:spLocks noGrp="1"/>
          </p:cNvSpPr>
          <p:nvPr>
            <p:ph idx="1"/>
          </p:nvPr>
        </p:nvSpPr>
        <p:spPr/>
        <p:txBody>
          <a:bodyPr>
            <a:normAutofit fontScale="92500" lnSpcReduction="10000"/>
          </a:bodyPr>
          <a:lstStyle/>
          <a:p>
            <a:r>
              <a:rPr lang="en-US" dirty="0"/>
              <a:t>MCL 330.1116 (1) consistent with section 51 of Article IV …and as required by section 8 of Article VIII of the state constitution of 1963….the department shall …ensure that adequate and appropriate mental health services are available to all citizens throughout the state...shall have the general powers and duties described in this section”</a:t>
            </a:r>
          </a:p>
          <a:p>
            <a:r>
              <a:rPr lang="en-US" dirty="0"/>
              <a:t>MCL 330.1116(2)(ii)(b) Administer the provision of chapter 2 so as to promote and maintain an adequate and appropriate system of community mental health services programs throughout the state….to shift primary responsibility for the direct delivery of public mental health services from the state to the </a:t>
            </a:r>
            <a:r>
              <a:rPr lang="en-US" dirty="0" err="1"/>
              <a:t>cmhsp</a:t>
            </a:r>
            <a:r>
              <a:rPr lang="en-US" dirty="0"/>
              <a:t> whenever the </a:t>
            </a:r>
            <a:r>
              <a:rPr lang="en-US" dirty="0" err="1"/>
              <a:t>cmhsp</a:t>
            </a:r>
            <a:r>
              <a:rPr lang="en-US" dirty="0"/>
              <a:t> has determined a willingness ….for the citizens of that service area.</a:t>
            </a:r>
          </a:p>
        </p:txBody>
      </p:sp>
    </p:spTree>
    <p:extLst>
      <p:ext uri="{BB962C8B-B14F-4D97-AF65-F5344CB8AC3E}">
        <p14:creationId xmlns:p14="http://schemas.microsoft.com/office/powerpoint/2010/main" val="27623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80CF-6DFE-4E24-B75E-08FB4FE2733B}"/>
              </a:ext>
            </a:extLst>
          </p:cNvPr>
          <p:cNvSpPr>
            <a:spLocks noGrp="1"/>
          </p:cNvSpPr>
          <p:nvPr>
            <p:ph type="title"/>
          </p:nvPr>
        </p:nvSpPr>
        <p:spPr/>
        <p:txBody>
          <a:bodyPr>
            <a:normAutofit/>
          </a:bodyPr>
          <a:lstStyle/>
          <a:p>
            <a:r>
              <a:rPr lang="en-US" dirty="0"/>
              <a:t>Governmental Immunity</a:t>
            </a:r>
          </a:p>
        </p:txBody>
      </p:sp>
      <p:sp>
        <p:nvSpPr>
          <p:cNvPr id="3" name="Content Placeholder 2">
            <a:extLst>
              <a:ext uri="{FF2B5EF4-FFF2-40B4-BE49-F238E27FC236}">
                <a16:creationId xmlns:a16="http://schemas.microsoft.com/office/drawing/2014/main" id="{B43AC69B-A53C-40EF-BA89-ECBF2F0335A5}"/>
              </a:ext>
            </a:extLst>
          </p:cNvPr>
          <p:cNvSpPr>
            <a:spLocks noGrp="1"/>
          </p:cNvSpPr>
          <p:nvPr>
            <p:ph idx="1"/>
          </p:nvPr>
        </p:nvSpPr>
        <p:spPr/>
        <p:txBody>
          <a:bodyPr>
            <a:normAutofit fontScale="92500" lnSpcReduction="20000"/>
          </a:bodyPr>
          <a:lstStyle/>
          <a:p>
            <a:r>
              <a:rPr lang="en-US" dirty="0" err="1"/>
              <a:t>Cmhsp’s</a:t>
            </a:r>
            <a:r>
              <a:rPr lang="en-US" dirty="0"/>
              <a:t> are granted governmental immunity under MCL 330.1205(3)(b). There are exceptions: These narrow exceptions involve: (1) maintenance of public highways, MCL 691.1402; (2) negligent operation of a government-owned motor vehicle, MCL 691.1405; (3) public building defects, MCL 691.1406; </a:t>
            </a:r>
            <a:r>
              <a:rPr lang="en-US" dirty="0">
                <a:highlight>
                  <a:srgbClr val="FFFF00"/>
                </a:highlight>
              </a:rPr>
              <a:t>(4) performance of proprietary functions by government entities, MCL 691.1413</a:t>
            </a:r>
            <a:r>
              <a:rPr lang="en-US" dirty="0"/>
              <a:t>; (5) medical care or treatment provided to a patient, MCL 691.1407(4); and, (6) sewage disposal system events, MCL 691.1417. Other than the medical care or treatment exception, these apply only to governmental agencies and not individuals. Examples in the Red Book.</a:t>
            </a:r>
          </a:p>
          <a:p>
            <a:r>
              <a:rPr lang="en-US" dirty="0"/>
              <a:t>The chain of governmental immunity is broken when state or federal dollars leave the public system. Roberts v City of Pontiac Doc. No. 103630</a:t>
            </a:r>
          </a:p>
          <a:p>
            <a:endParaRPr lang="en-US" dirty="0"/>
          </a:p>
          <a:p>
            <a:endParaRPr lang="en-US" dirty="0"/>
          </a:p>
        </p:txBody>
      </p:sp>
    </p:spTree>
    <p:extLst>
      <p:ext uri="{BB962C8B-B14F-4D97-AF65-F5344CB8AC3E}">
        <p14:creationId xmlns:p14="http://schemas.microsoft.com/office/powerpoint/2010/main" val="411687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EB5F-B55F-4FBE-A0FB-A28583572CF6}"/>
              </a:ext>
            </a:extLst>
          </p:cNvPr>
          <p:cNvSpPr>
            <a:spLocks noGrp="1"/>
          </p:cNvSpPr>
          <p:nvPr>
            <p:ph type="title"/>
          </p:nvPr>
        </p:nvSpPr>
        <p:spPr/>
        <p:txBody>
          <a:bodyPr/>
          <a:lstStyle/>
          <a:p>
            <a:r>
              <a:rPr lang="en-US" dirty="0"/>
              <a:t>Governmental Immunity Legal</a:t>
            </a:r>
          </a:p>
        </p:txBody>
      </p:sp>
      <p:sp>
        <p:nvSpPr>
          <p:cNvPr id="3" name="Content Placeholder 2">
            <a:extLst>
              <a:ext uri="{FF2B5EF4-FFF2-40B4-BE49-F238E27FC236}">
                <a16:creationId xmlns:a16="http://schemas.microsoft.com/office/drawing/2014/main" id="{C4D1F314-E03D-4C5A-90E7-E0F6DF0B64B7}"/>
              </a:ext>
            </a:extLst>
          </p:cNvPr>
          <p:cNvSpPr>
            <a:spLocks noGrp="1"/>
          </p:cNvSpPr>
          <p:nvPr>
            <p:ph idx="1"/>
          </p:nvPr>
        </p:nvSpPr>
        <p:spPr/>
        <p:txBody>
          <a:bodyPr>
            <a:normAutofit fontScale="92500"/>
          </a:bodyPr>
          <a:lstStyle/>
          <a:p>
            <a:r>
              <a:rPr lang="en-US" dirty="0"/>
              <a:t>Roberts v City of Pontiac – Chain of governmental immunity</a:t>
            </a:r>
          </a:p>
          <a:p>
            <a:r>
              <a:rPr lang="en-US" dirty="0"/>
              <a:t>Jackson v New Center – Governmental immunity is not conferred to subcontractors of </a:t>
            </a:r>
            <a:r>
              <a:rPr lang="en-US" dirty="0" err="1"/>
              <a:t>cmhsp’s</a:t>
            </a:r>
            <a:r>
              <a:rPr lang="en-US" dirty="0"/>
              <a:t>.</a:t>
            </a:r>
          </a:p>
          <a:p>
            <a:r>
              <a:rPr lang="en-US" dirty="0"/>
              <a:t>Hayes v Emerick – Immunity not extended to an M.D. working with a county jail.</a:t>
            </a:r>
          </a:p>
          <a:p>
            <a:r>
              <a:rPr lang="en-US" dirty="0"/>
              <a:t>McClean v Sam </a:t>
            </a:r>
            <a:r>
              <a:rPr lang="en-US" dirty="0" err="1"/>
              <a:t>Harma</a:t>
            </a:r>
            <a:r>
              <a:rPr lang="en-US" dirty="0"/>
              <a:t>, CEO Hiawatha Behavioral Health, Sam was protected</a:t>
            </a:r>
          </a:p>
          <a:p>
            <a:r>
              <a:rPr lang="en-US" dirty="0"/>
              <a:t>Huff v Lynn Doyle, CEO Ottawa CMH et al, </a:t>
            </a:r>
            <a:r>
              <a:rPr lang="en-US"/>
              <a:t>Absolute Immunity/due </a:t>
            </a:r>
            <a:r>
              <a:rPr lang="en-US" dirty="0"/>
              <a:t>diligence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6458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2778-614D-45A1-983B-9172D15DF07A}"/>
              </a:ext>
            </a:extLst>
          </p:cNvPr>
          <p:cNvSpPr>
            <a:spLocks noGrp="1"/>
          </p:cNvSpPr>
          <p:nvPr>
            <p:ph type="title"/>
          </p:nvPr>
        </p:nvSpPr>
        <p:spPr/>
        <p:txBody>
          <a:bodyPr>
            <a:normAutofit/>
          </a:bodyPr>
          <a:lstStyle/>
          <a:p>
            <a:r>
              <a:rPr lang="en-US" dirty="0"/>
              <a:t>Administrative Rules</a:t>
            </a:r>
          </a:p>
        </p:txBody>
      </p:sp>
      <p:sp>
        <p:nvSpPr>
          <p:cNvPr id="3" name="Content Placeholder 2">
            <a:extLst>
              <a:ext uri="{FF2B5EF4-FFF2-40B4-BE49-F238E27FC236}">
                <a16:creationId xmlns:a16="http://schemas.microsoft.com/office/drawing/2014/main" id="{24E4F288-139B-4C02-8F25-0BEED2C80626}"/>
              </a:ext>
            </a:extLst>
          </p:cNvPr>
          <p:cNvSpPr>
            <a:spLocks noGrp="1"/>
          </p:cNvSpPr>
          <p:nvPr>
            <p:ph idx="1"/>
          </p:nvPr>
        </p:nvSpPr>
        <p:spPr/>
        <p:txBody>
          <a:bodyPr/>
          <a:lstStyle/>
          <a:p>
            <a:r>
              <a:rPr lang="en-US" dirty="0"/>
              <a:t>MCL 330.1114 Rules, Sec. 114. (1) Subject to section 114a, as provided in section 9 of Act No. 380 of the Public Acts of 1965, being section 16.109 of the Michigan Compiled Laws, the director may promulgate rules as necessary to care out the functions vested in the department.</a:t>
            </a:r>
          </a:p>
        </p:txBody>
      </p:sp>
    </p:spTree>
    <p:extLst>
      <p:ext uri="{BB962C8B-B14F-4D97-AF65-F5344CB8AC3E}">
        <p14:creationId xmlns:p14="http://schemas.microsoft.com/office/powerpoint/2010/main" val="200238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D5A6-807C-4F32-B7C1-94A22CCEACED}"/>
              </a:ext>
            </a:extLst>
          </p:cNvPr>
          <p:cNvSpPr>
            <a:spLocks noGrp="1"/>
          </p:cNvSpPr>
          <p:nvPr>
            <p:ph type="title"/>
          </p:nvPr>
        </p:nvSpPr>
        <p:spPr/>
        <p:txBody>
          <a:bodyPr/>
          <a:lstStyle/>
          <a:p>
            <a:r>
              <a:rPr lang="en-US" dirty="0"/>
              <a:t>Administrative Rules Certification</a:t>
            </a:r>
          </a:p>
        </p:txBody>
      </p:sp>
      <p:sp>
        <p:nvSpPr>
          <p:cNvPr id="3" name="Content Placeholder 2">
            <a:extLst>
              <a:ext uri="{FF2B5EF4-FFF2-40B4-BE49-F238E27FC236}">
                <a16:creationId xmlns:a16="http://schemas.microsoft.com/office/drawing/2014/main" id="{C5142595-F65B-45D9-BE79-8F0CF3B5E3AB}"/>
              </a:ext>
            </a:extLst>
          </p:cNvPr>
          <p:cNvSpPr>
            <a:spLocks noGrp="1"/>
          </p:cNvSpPr>
          <p:nvPr>
            <p:ph idx="1"/>
          </p:nvPr>
        </p:nvSpPr>
        <p:spPr/>
        <p:txBody>
          <a:bodyPr/>
          <a:lstStyle/>
          <a:p>
            <a:r>
              <a:rPr lang="en-US" dirty="0"/>
              <a:t>R 330.2005 A community mental health board shall ensure that the following minimum types and scopes of mental health services are provided…: Emergency intervention services, Prevention services, Outpatient services, Aftercare services, Day program and activity services, Public information services, Inpatient services, Community/caregiver services.</a:t>
            </a:r>
          </a:p>
          <a:p>
            <a:r>
              <a:rPr lang="en-US" dirty="0"/>
              <a:t>R 330.2701 (1) As a condition of state funding, a single overall certification is required for each community mental health services program.</a:t>
            </a:r>
          </a:p>
        </p:txBody>
      </p:sp>
    </p:spTree>
    <p:extLst>
      <p:ext uri="{BB962C8B-B14F-4D97-AF65-F5344CB8AC3E}">
        <p14:creationId xmlns:p14="http://schemas.microsoft.com/office/powerpoint/2010/main" val="295983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594F-7B56-4826-8F0C-C3925C85AAB7}"/>
              </a:ext>
            </a:extLst>
          </p:cNvPr>
          <p:cNvSpPr>
            <a:spLocks noGrp="1"/>
          </p:cNvSpPr>
          <p:nvPr>
            <p:ph type="title"/>
          </p:nvPr>
        </p:nvSpPr>
        <p:spPr/>
        <p:txBody>
          <a:bodyPr/>
          <a:lstStyle/>
          <a:p>
            <a:r>
              <a:rPr lang="en-US" dirty="0"/>
              <a:t>Board Governance</a:t>
            </a:r>
          </a:p>
        </p:txBody>
      </p:sp>
      <p:sp>
        <p:nvSpPr>
          <p:cNvPr id="3" name="Content Placeholder 2">
            <a:extLst>
              <a:ext uri="{FF2B5EF4-FFF2-40B4-BE49-F238E27FC236}">
                <a16:creationId xmlns:a16="http://schemas.microsoft.com/office/drawing/2014/main" id="{7CD8206A-06A8-43E9-8990-CD67A9157887}"/>
              </a:ext>
            </a:extLst>
          </p:cNvPr>
          <p:cNvSpPr>
            <a:spLocks noGrp="1"/>
          </p:cNvSpPr>
          <p:nvPr>
            <p:ph idx="1"/>
          </p:nvPr>
        </p:nvSpPr>
        <p:spPr/>
        <p:txBody>
          <a:bodyPr/>
          <a:lstStyle/>
          <a:p>
            <a:r>
              <a:rPr lang="en-US" dirty="0" err="1"/>
              <a:t>Cmhsp</a:t>
            </a:r>
            <a:r>
              <a:rPr lang="en-US" dirty="0"/>
              <a:t> Governance can be found in R 330.2802 to R 330.2814</a:t>
            </a:r>
          </a:p>
          <a:p>
            <a:r>
              <a:rPr lang="en-US" dirty="0"/>
              <a:t>It is important to demonstrate all of the key aspects contained within the Administrative rules to maintain a </a:t>
            </a:r>
            <a:r>
              <a:rPr lang="en-US" dirty="0" err="1"/>
              <a:t>cmhsp’s</a:t>
            </a:r>
            <a:r>
              <a:rPr lang="en-US" dirty="0"/>
              <a:t> certification with the State of Michigan.</a:t>
            </a:r>
          </a:p>
        </p:txBody>
      </p:sp>
    </p:spTree>
    <p:extLst>
      <p:ext uri="{BB962C8B-B14F-4D97-AF65-F5344CB8AC3E}">
        <p14:creationId xmlns:p14="http://schemas.microsoft.com/office/powerpoint/2010/main" val="164013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B78B-BE31-4F3D-89AE-F8592BA9400A}"/>
              </a:ext>
            </a:extLst>
          </p:cNvPr>
          <p:cNvSpPr>
            <a:spLocks noGrp="1"/>
          </p:cNvSpPr>
          <p:nvPr>
            <p:ph type="title"/>
          </p:nvPr>
        </p:nvSpPr>
        <p:spPr/>
        <p:txBody>
          <a:bodyPr/>
          <a:lstStyle/>
          <a:p>
            <a:r>
              <a:rPr lang="en-US" dirty="0"/>
              <a:t>Legal </a:t>
            </a:r>
          </a:p>
        </p:txBody>
      </p:sp>
      <p:sp>
        <p:nvSpPr>
          <p:cNvPr id="3" name="Content Placeholder 2">
            <a:extLst>
              <a:ext uri="{FF2B5EF4-FFF2-40B4-BE49-F238E27FC236}">
                <a16:creationId xmlns:a16="http://schemas.microsoft.com/office/drawing/2014/main" id="{5E577CC6-95AC-4C80-9E56-028C9A4F7C71}"/>
              </a:ext>
            </a:extLst>
          </p:cNvPr>
          <p:cNvSpPr>
            <a:spLocks noGrp="1"/>
          </p:cNvSpPr>
          <p:nvPr>
            <p:ph idx="1"/>
          </p:nvPr>
        </p:nvSpPr>
        <p:spPr/>
        <p:txBody>
          <a:bodyPr>
            <a:normAutofit fontScale="92500" lnSpcReduction="10000"/>
          </a:bodyPr>
          <a:lstStyle/>
          <a:p>
            <a:r>
              <a:rPr lang="en-US" dirty="0"/>
              <a:t>Campbell v Patterson – bullet #8 Opinions of the A.G. are binding upon state departments and agencies.</a:t>
            </a:r>
          </a:p>
          <a:p>
            <a:r>
              <a:rPr lang="en-US" dirty="0"/>
              <a:t>Attorney General 5791– Withholding State Funds</a:t>
            </a:r>
          </a:p>
          <a:p>
            <a:r>
              <a:rPr lang="en-US" dirty="0"/>
              <a:t>Attorney General 5665 – Expenditure of monies appropriated for CMH programs</a:t>
            </a:r>
          </a:p>
          <a:p>
            <a:r>
              <a:rPr lang="en-US" dirty="0"/>
              <a:t>Attorney General 6600 – Consolidation of county community mental health programs</a:t>
            </a:r>
          </a:p>
          <a:p>
            <a:r>
              <a:rPr lang="en-US" dirty="0"/>
              <a:t>Legal Opinion – Review of Partnership Agreement Ionia County </a:t>
            </a:r>
          </a:p>
          <a:p>
            <a:r>
              <a:rPr lang="en-US" dirty="0"/>
              <a:t>MBCMH v MDCH – Medicaid in addition to G.F. is tied to the local CMH program</a:t>
            </a:r>
          </a:p>
        </p:txBody>
      </p:sp>
    </p:spTree>
    <p:extLst>
      <p:ext uri="{BB962C8B-B14F-4D97-AF65-F5344CB8AC3E}">
        <p14:creationId xmlns:p14="http://schemas.microsoft.com/office/powerpoint/2010/main" val="36030687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141</TotalTime>
  <Words>988</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Executive Director  Red Book</vt:lpstr>
      <vt:lpstr>The Constitution of the State of Michigan</vt:lpstr>
      <vt:lpstr>The Mental Health Code Powers and Duties</vt:lpstr>
      <vt:lpstr>Governmental Immunity</vt:lpstr>
      <vt:lpstr>Governmental Immunity Legal</vt:lpstr>
      <vt:lpstr>Administrative Rules</vt:lpstr>
      <vt:lpstr>Administrative Rules Certification</vt:lpstr>
      <vt:lpstr>Board Governance</vt:lpstr>
      <vt:lpstr>Legal </vt:lpstr>
      <vt:lpstr>County Board/UCA/Authorities</vt:lpstr>
      <vt:lpstr>Name Changes</vt:lpstr>
      <vt:lpstr>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Director  Red Book</dc:title>
  <dc:creator>Nicole Warlin</dc:creator>
  <cp:lastModifiedBy>Monique Francis</cp:lastModifiedBy>
  <cp:revision>29</cp:revision>
  <dcterms:created xsi:type="dcterms:W3CDTF">2018-09-25T14:18:52Z</dcterms:created>
  <dcterms:modified xsi:type="dcterms:W3CDTF">2019-11-08T20:10:14Z</dcterms:modified>
</cp:coreProperties>
</file>